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7023100"/>
  <p:notesSz cx="9144000" cy="70231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ontserrat" panose="020B0604020202020204" charset="0"/>
      <p:regular r:id="rId19"/>
      <p:bold r:id="rId20"/>
      <p:italic r:id="rId21"/>
      <p:boldItalic r:id="rId22"/>
    </p:embeddedFont>
    <p:embeddedFont>
      <p:font typeface="Montserrat ExtraBold" panose="020B0604020202020204" charset="0"/>
      <p:bold r:id="rId23"/>
      <p:italic r:id="rId24"/>
      <p:boldItalic r:id="rId25"/>
    </p:embeddedFont>
    <p:embeddedFont>
      <p:font typeface="Montserrat Light" panose="020B0604020202020204" charset="0"/>
      <p:regular r:id="rId26"/>
      <p:italic r:id="rId27"/>
    </p:embeddedFont>
    <p:embeddedFont>
      <p:font typeface="Montserrat SemiBold" panose="020B060402020202020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B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5"/>
    <p:restoredTop sz="94694"/>
  </p:normalViewPr>
  <p:slideViewPr>
    <p:cSldViewPr snapToGrid="0">
      <p:cViewPr varScale="1">
        <p:scale>
          <a:sx n="62" d="100"/>
          <a:sy n="62" d="100"/>
        </p:scale>
        <p:origin x="72" y="34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21" Type="http://schemas.openxmlformats.org/officeDocument/2006/relationships/font" Target="fonts/font7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viewProps" Target="viewProps.xml"/><Relationship Id="rId38" Type="http://schemas.openxmlformats.org/officeDocument/2006/relationships/customXml" Target="../customXml/item4.xml"/><Relationship Id="rId2" Type="http://schemas.openxmlformats.org/officeDocument/2006/relationships/slideMaster" Target="slideMasters/slideMaster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presProps" Target="pres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F5B6A-7720-9647-9A2B-56D91B01FDDA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77888"/>
            <a:ext cx="3086100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79788"/>
            <a:ext cx="7315200" cy="2765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675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670675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7239C-72BD-364B-8C9C-06C7D1DB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2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7239C-72BD-364B-8C9C-06C7D1DBAC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49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77161"/>
            <a:ext cx="7772400" cy="14748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932936"/>
            <a:ext cx="6400800" cy="1755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604753" y="5745848"/>
            <a:ext cx="4539615" cy="1274445"/>
          </a:xfrm>
          <a:custGeom>
            <a:avLst/>
            <a:gdLst/>
            <a:ahLst/>
            <a:cxnLst/>
            <a:rect l="l" t="t" r="r" b="b"/>
            <a:pathLst>
              <a:path w="4539615" h="1274445">
                <a:moveTo>
                  <a:pt x="4539246" y="0"/>
                </a:moveTo>
                <a:lnTo>
                  <a:pt x="0" y="0"/>
                </a:lnTo>
                <a:lnTo>
                  <a:pt x="0" y="1274152"/>
                </a:lnTo>
                <a:lnTo>
                  <a:pt x="4539246" y="1274152"/>
                </a:lnTo>
                <a:lnTo>
                  <a:pt x="4539246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15201"/>
            <a:ext cx="4617085" cy="5631180"/>
          </a:xfrm>
          <a:custGeom>
            <a:avLst/>
            <a:gdLst/>
            <a:ahLst/>
            <a:cxnLst/>
            <a:rect l="l" t="t" r="r" b="b"/>
            <a:pathLst>
              <a:path w="4617085" h="5631180">
                <a:moveTo>
                  <a:pt x="0" y="5630646"/>
                </a:moveTo>
                <a:lnTo>
                  <a:pt x="4616500" y="5630646"/>
                </a:lnTo>
                <a:lnTo>
                  <a:pt x="4616500" y="0"/>
                </a:lnTo>
                <a:lnTo>
                  <a:pt x="0" y="0"/>
                </a:lnTo>
                <a:lnTo>
                  <a:pt x="0" y="5630646"/>
                </a:lnTo>
                <a:close/>
              </a:path>
            </a:pathLst>
          </a:custGeom>
          <a:solidFill>
            <a:srgbClr val="EBEB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745848"/>
            <a:ext cx="4617085" cy="1274445"/>
          </a:xfrm>
          <a:custGeom>
            <a:avLst/>
            <a:gdLst/>
            <a:ahLst/>
            <a:cxnLst/>
            <a:rect l="l" t="t" r="r" b="b"/>
            <a:pathLst>
              <a:path w="4617085" h="1274445">
                <a:moveTo>
                  <a:pt x="4616500" y="0"/>
                </a:moveTo>
                <a:lnTo>
                  <a:pt x="0" y="0"/>
                </a:lnTo>
                <a:lnTo>
                  <a:pt x="0" y="1274152"/>
                </a:lnTo>
                <a:lnTo>
                  <a:pt x="4616500" y="1274152"/>
                </a:lnTo>
                <a:lnTo>
                  <a:pt x="4616500" y="0"/>
                </a:lnTo>
                <a:close/>
              </a:path>
            </a:pathLst>
          </a:custGeom>
          <a:solidFill>
            <a:srgbClr val="FFA5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926831" y="1565875"/>
            <a:ext cx="4608141" cy="4511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615313"/>
            <a:ext cx="3977640" cy="46352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615313"/>
            <a:ext cx="3977640" cy="46352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7020559"/>
          </a:xfrm>
          <a:custGeom>
            <a:avLst/>
            <a:gdLst/>
            <a:ahLst/>
            <a:cxnLst/>
            <a:rect l="l" t="t" r="r" b="b"/>
            <a:pathLst>
              <a:path w="9144000" h="7020559">
                <a:moveTo>
                  <a:pt x="9144000" y="0"/>
                </a:moveTo>
                <a:lnTo>
                  <a:pt x="0" y="0"/>
                </a:lnTo>
                <a:lnTo>
                  <a:pt x="0" y="7020001"/>
                </a:lnTo>
                <a:lnTo>
                  <a:pt x="9144000" y="7020001"/>
                </a:lnTo>
                <a:lnTo>
                  <a:pt x="9144000" y="0"/>
                </a:lnTo>
                <a:close/>
              </a:path>
            </a:pathLst>
          </a:custGeom>
          <a:solidFill>
            <a:srgbClr val="EBEB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38" y="0"/>
            <a:ext cx="3395345" cy="4338320"/>
          </a:xfrm>
          <a:custGeom>
            <a:avLst/>
            <a:gdLst/>
            <a:ahLst/>
            <a:cxnLst/>
            <a:rect l="l" t="t" r="r" b="b"/>
            <a:pathLst>
              <a:path w="3395345" h="4338320">
                <a:moveTo>
                  <a:pt x="3395254" y="0"/>
                </a:moveTo>
                <a:lnTo>
                  <a:pt x="2076" y="0"/>
                </a:lnTo>
                <a:lnTo>
                  <a:pt x="3150" y="218919"/>
                </a:lnTo>
                <a:lnTo>
                  <a:pt x="3009" y="1909592"/>
                </a:lnTo>
                <a:lnTo>
                  <a:pt x="1154" y="3581468"/>
                </a:lnTo>
                <a:lnTo>
                  <a:pt x="0" y="4337994"/>
                </a:lnTo>
                <a:lnTo>
                  <a:pt x="33952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18257" y="1562338"/>
            <a:ext cx="639381" cy="7030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69087" y="738390"/>
            <a:ext cx="805180" cy="273685"/>
          </a:xfrm>
          <a:custGeom>
            <a:avLst/>
            <a:gdLst/>
            <a:ahLst/>
            <a:cxnLst/>
            <a:rect l="l" t="t" r="r" b="b"/>
            <a:pathLst>
              <a:path w="805180" h="273684">
                <a:moveTo>
                  <a:pt x="259994" y="269735"/>
                </a:moveTo>
                <a:lnTo>
                  <a:pt x="239750" y="211670"/>
                </a:lnTo>
                <a:lnTo>
                  <a:pt x="224332" y="167462"/>
                </a:lnTo>
                <a:lnTo>
                  <a:pt x="184505" y="53200"/>
                </a:lnTo>
                <a:lnTo>
                  <a:pt x="167830" y="5359"/>
                </a:lnTo>
                <a:lnTo>
                  <a:pt x="167830" y="167462"/>
                </a:lnTo>
                <a:lnTo>
                  <a:pt x="89903" y="167462"/>
                </a:lnTo>
                <a:lnTo>
                  <a:pt x="130746" y="53200"/>
                </a:lnTo>
                <a:lnTo>
                  <a:pt x="167830" y="167462"/>
                </a:lnTo>
                <a:lnTo>
                  <a:pt x="167830" y="5359"/>
                </a:lnTo>
                <a:lnTo>
                  <a:pt x="165963" y="0"/>
                </a:lnTo>
                <a:lnTo>
                  <a:pt x="97777" y="0"/>
                </a:lnTo>
                <a:lnTo>
                  <a:pt x="0" y="269735"/>
                </a:lnTo>
                <a:lnTo>
                  <a:pt x="54317" y="269735"/>
                </a:lnTo>
                <a:lnTo>
                  <a:pt x="75298" y="211670"/>
                </a:lnTo>
                <a:lnTo>
                  <a:pt x="182067" y="211670"/>
                </a:lnTo>
                <a:lnTo>
                  <a:pt x="201180" y="269735"/>
                </a:lnTo>
                <a:lnTo>
                  <a:pt x="259994" y="269735"/>
                </a:lnTo>
                <a:close/>
              </a:path>
              <a:path w="805180" h="273684">
                <a:moveTo>
                  <a:pt x="575856" y="148729"/>
                </a:moveTo>
                <a:lnTo>
                  <a:pt x="572147" y="117322"/>
                </a:lnTo>
                <a:lnTo>
                  <a:pt x="560870" y="94970"/>
                </a:lnTo>
                <a:lnTo>
                  <a:pt x="541705" y="81622"/>
                </a:lnTo>
                <a:lnTo>
                  <a:pt x="514413" y="77177"/>
                </a:lnTo>
                <a:lnTo>
                  <a:pt x="493903" y="79336"/>
                </a:lnTo>
                <a:lnTo>
                  <a:pt x="477088" y="85991"/>
                </a:lnTo>
                <a:lnTo>
                  <a:pt x="463575" y="97409"/>
                </a:lnTo>
                <a:lnTo>
                  <a:pt x="452983" y="113893"/>
                </a:lnTo>
                <a:lnTo>
                  <a:pt x="444233" y="98044"/>
                </a:lnTo>
                <a:lnTo>
                  <a:pt x="431622" y="86550"/>
                </a:lnTo>
                <a:lnTo>
                  <a:pt x="415366" y="79552"/>
                </a:lnTo>
                <a:lnTo>
                  <a:pt x="395668" y="77177"/>
                </a:lnTo>
                <a:lnTo>
                  <a:pt x="376478" y="79057"/>
                </a:lnTo>
                <a:lnTo>
                  <a:pt x="360260" y="84912"/>
                </a:lnTo>
                <a:lnTo>
                  <a:pt x="346557" y="95046"/>
                </a:lnTo>
                <a:lnTo>
                  <a:pt x="334975" y="109766"/>
                </a:lnTo>
                <a:lnTo>
                  <a:pt x="333476" y="81673"/>
                </a:lnTo>
                <a:lnTo>
                  <a:pt x="281774" y="81673"/>
                </a:lnTo>
                <a:lnTo>
                  <a:pt x="282943" y="99949"/>
                </a:lnTo>
                <a:lnTo>
                  <a:pt x="283273" y="117640"/>
                </a:lnTo>
                <a:lnTo>
                  <a:pt x="283273" y="269735"/>
                </a:lnTo>
                <a:lnTo>
                  <a:pt x="337591" y="269735"/>
                </a:lnTo>
                <a:lnTo>
                  <a:pt x="337591" y="153974"/>
                </a:lnTo>
                <a:lnTo>
                  <a:pt x="340017" y="138544"/>
                </a:lnTo>
                <a:lnTo>
                  <a:pt x="346900" y="126873"/>
                </a:lnTo>
                <a:lnTo>
                  <a:pt x="357657" y="119481"/>
                </a:lnTo>
                <a:lnTo>
                  <a:pt x="371690" y="116890"/>
                </a:lnTo>
                <a:lnTo>
                  <a:pt x="385902" y="119303"/>
                </a:lnTo>
                <a:lnTo>
                  <a:pt x="395274" y="126593"/>
                </a:lnTo>
                <a:lnTo>
                  <a:pt x="400443" y="138861"/>
                </a:lnTo>
                <a:lnTo>
                  <a:pt x="402031" y="156222"/>
                </a:lnTo>
                <a:lnTo>
                  <a:pt x="402031" y="269735"/>
                </a:lnTo>
                <a:lnTo>
                  <a:pt x="456349" y="269735"/>
                </a:lnTo>
                <a:lnTo>
                  <a:pt x="456349" y="153974"/>
                </a:lnTo>
                <a:lnTo>
                  <a:pt x="458825" y="138544"/>
                </a:lnTo>
                <a:lnTo>
                  <a:pt x="465848" y="126873"/>
                </a:lnTo>
                <a:lnTo>
                  <a:pt x="476732" y="119481"/>
                </a:lnTo>
                <a:lnTo>
                  <a:pt x="490816" y="116890"/>
                </a:lnTo>
                <a:lnTo>
                  <a:pt x="505244" y="119303"/>
                </a:lnTo>
                <a:lnTo>
                  <a:pt x="514743" y="126593"/>
                </a:lnTo>
                <a:lnTo>
                  <a:pt x="519950" y="138861"/>
                </a:lnTo>
                <a:lnTo>
                  <a:pt x="521538" y="156222"/>
                </a:lnTo>
                <a:lnTo>
                  <a:pt x="521538" y="269735"/>
                </a:lnTo>
                <a:lnTo>
                  <a:pt x="575856" y="269735"/>
                </a:lnTo>
                <a:lnTo>
                  <a:pt x="575856" y="148729"/>
                </a:lnTo>
                <a:close/>
              </a:path>
              <a:path w="805180" h="273684">
                <a:moveTo>
                  <a:pt x="805180" y="175704"/>
                </a:moveTo>
                <a:lnTo>
                  <a:pt x="799566" y="134886"/>
                </a:lnTo>
                <a:lnTo>
                  <a:pt x="789190" y="114642"/>
                </a:lnTo>
                <a:lnTo>
                  <a:pt x="785545" y="107530"/>
                </a:lnTo>
                <a:lnTo>
                  <a:pt x="783869" y="104254"/>
                </a:lnTo>
                <a:lnTo>
                  <a:pt x="759815" y="84988"/>
                </a:lnTo>
                <a:lnTo>
                  <a:pt x="749731" y="82804"/>
                </a:lnTo>
                <a:lnTo>
                  <a:pt x="749731" y="176085"/>
                </a:lnTo>
                <a:lnTo>
                  <a:pt x="747077" y="202374"/>
                </a:lnTo>
                <a:lnTo>
                  <a:pt x="739470" y="221513"/>
                </a:lnTo>
                <a:lnTo>
                  <a:pt x="727443" y="233184"/>
                </a:lnTo>
                <a:lnTo>
                  <a:pt x="711517" y="237147"/>
                </a:lnTo>
                <a:lnTo>
                  <a:pt x="695299" y="233083"/>
                </a:lnTo>
                <a:lnTo>
                  <a:pt x="682625" y="221221"/>
                </a:lnTo>
                <a:lnTo>
                  <a:pt x="674382" y="202069"/>
                </a:lnTo>
                <a:lnTo>
                  <a:pt x="671436" y="176085"/>
                </a:lnTo>
                <a:lnTo>
                  <a:pt x="674382" y="150050"/>
                </a:lnTo>
                <a:lnTo>
                  <a:pt x="682625" y="130746"/>
                </a:lnTo>
                <a:lnTo>
                  <a:pt x="695299" y="118757"/>
                </a:lnTo>
                <a:lnTo>
                  <a:pt x="711517" y="114642"/>
                </a:lnTo>
                <a:lnTo>
                  <a:pt x="727443" y="118656"/>
                </a:lnTo>
                <a:lnTo>
                  <a:pt x="739470" y="130467"/>
                </a:lnTo>
                <a:lnTo>
                  <a:pt x="747077" y="149733"/>
                </a:lnTo>
                <a:lnTo>
                  <a:pt x="749731" y="176085"/>
                </a:lnTo>
                <a:lnTo>
                  <a:pt x="749731" y="82804"/>
                </a:lnTo>
                <a:lnTo>
                  <a:pt x="729119" y="78308"/>
                </a:lnTo>
                <a:lnTo>
                  <a:pt x="711746" y="80086"/>
                </a:lnTo>
                <a:lnTo>
                  <a:pt x="696620" y="85471"/>
                </a:lnTo>
                <a:lnTo>
                  <a:pt x="683602" y="94589"/>
                </a:lnTo>
                <a:lnTo>
                  <a:pt x="672553" y="107530"/>
                </a:lnTo>
                <a:lnTo>
                  <a:pt x="672553" y="12"/>
                </a:lnTo>
                <a:lnTo>
                  <a:pt x="618236" y="12"/>
                </a:lnTo>
                <a:lnTo>
                  <a:pt x="618172" y="242773"/>
                </a:lnTo>
                <a:lnTo>
                  <a:pt x="618083" y="247357"/>
                </a:lnTo>
                <a:lnTo>
                  <a:pt x="617728" y="254889"/>
                </a:lnTo>
                <a:lnTo>
                  <a:pt x="617131" y="262509"/>
                </a:lnTo>
                <a:lnTo>
                  <a:pt x="616369" y="269735"/>
                </a:lnTo>
                <a:lnTo>
                  <a:pt x="669937" y="269735"/>
                </a:lnTo>
                <a:lnTo>
                  <a:pt x="671804" y="242773"/>
                </a:lnTo>
                <a:lnTo>
                  <a:pt x="682967" y="256095"/>
                </a:lnTo>
                <a:lnTo>
                  <a:pt x="696163" y="265709"/>
                </a:lnTo>
                <a:lnTo>
                  <a:pt x="711327" y="271526"/>
                </a:lnTo>
                <a:lnTo>
                  <a:pt x="728383" y="273481"/>
                </a:lnTo>
                <a:lnTo>
                  <a:pt x="759028" y="266738"/>
                </a:lnTo>
                <a:lnTo>
                  <a:pt x="783361" y="247357"/>
                </a:lnTo>
                <a:lnTo>
                  <a:pt x="785749" y="242773"/>
                </a:lnTo>
                <a:lnTo>
                  <a:pt x="788682" y="237147"/>
                </a:lnTo>
                <a:lnTo>
                  <a:pt x="799401" y="216585"/>
                </a:lnTo>
                <a:lnTo>
                  <a:pt x="805180" y="175704"/>
                </a:lnTo>
                <a:close/>
              </a:path>
            </a:pathLst>
          </a:custGeom>
          <a:solidFill>
            <a:srgbClr val="E526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308032" y="820060"/>
            <a:ext cx="175323" cy="1925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524698" y="738390"/>
            <a:ext cx="54610" cy="269875"/>
          </a:xfrm>
          <a:custGeom>
            <a:avLst/>
            <a:gdLst/>
            <a:ahLst/>
            <a:cxnLst/>
            <a:rect l="l" t="t" r="r" b="b"/>
            <a:pathLst>
              <a:path w="54609" h="269875">
                <a:moveTo>
                  <a:pt x="54317" y="0"/>
                </a:moveTo>
                <a:lnTo>
                  <a:pt x="0" y="0"/>
                </a:lnTo>
                <a:lnTo>
                  <a:pt x="0" y="269722"/>
                </a:lnTo>
                <a:lnTo>
                  <a:pt x="54317" y="269722"/>
                </a:lnTo>
                <a:lnTo>
                  <a:pt x="54317" y="0"/>
                </a:lnTo>
                <a:close/>
              </a:path>
            </a:pathLst>
          </a:custGeom>
          <a:solidFill>
            <a:srgbClr val="E526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613183" y="815200"/>
            <a:ext cx="168960" cy="1989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819878" y="815567"/>
            <a:ext cx="175323" cy="1925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2028554" y="815565"/>
            <a:ext cx="161086" cy="1970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2212125" y="815569"/>
            <a:ext cx="174193" cy="196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478866" y="1098066"/>
            <a:ext cx="311785" cy="269875"/>
          </a:xfrm>
          <a:custGeom>
            <a:avLst/>
            <a:gdLst/>
            <a:ahLst/>
            <a:cxnLst/>
            <a:rect l="l" t="t" r="r" b="b"/>
            <a:pathLst>
              <a:path w="311784" h="269875">
                <a:moveTo>
                  <a:pt x="234518" y="12"/>
                </a:moveTo>
                <a:lnTo>
                  <a:pt x="195554" y="12"/>
                </a:lnTo>
                <a:lnTo>
                  <a:pt x="115379" y="227774"/>
                </a:lnTo>
                <a:lnTo>
                  <a:pt x="40462" y="12"/>
                </a:lnTo>
                <a:lnTo>
                  <a:pt x="0" y="12"/>
                </a:lnTo>
                <a:lnTo>
                  <a:pt x="94030" y="269735"/>
                </a:lnTo>
                <a:lnTo>
                  <a:pt x="133743" y="269735"/>
                </a:lnTo>
                <a:lnTo>
                  <a:pt x="234518" y="12"/>
                </a:lnTo>
                <a:close/>
              </a:path>
              <a:path w="311784" h="269875">
                <a:moveTo>
                  <a:pt x="308660" y="81673"/>
                </a:moveTo>
                <a:lnTo>
                  <a:pt x="273824" y="81673"/>
                </a:lnTo>
                <a:lnTo>
                  <a:pt x="273824" y="269735"/>
                </a:lnTo>
                <a:lnTo>
                  <a:pt x="308660" y="269735"/>
                </a:lnTo>
                <a:lnTo>
                  <a:pt x="308660" y="81673"/>
                </a:lnTo>
                <a:close/>
              </a:path>
              <a:path w="311784" h="269875">
                <a:moveTo>
                  <a:pt x="311302" y="0"/>
                </a:moveTo>
                <a:lnTo>
                  <a:pt x="270840" y="0"/>
                </a:lnTo>
                <a:lnTo>
                  <a:pt x="270840" y="38227"/>
                </a:lnTo>
                <a:lnTo>
                  <a:pt x="311302" y="38227"/>
                </a:lnTo>
                <a:lnTo>
                  <a:pt x="311302" y="0"/>
                </a:lnTo>
                <a:close/>
              </a:path>
            </a:pathLst>
          </a:custGeom>
          <a:solidFill>
            <a:srgbClr val="002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833916" y="1175242"/>
            <a:ext cx="156959" cy="1970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018124" y="1129532"/>
            <a:ext cx="108254" cy="2423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150547" y="1175613"/>
            <a:ext cx="186182" cy="1966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382781" y="1179740"/>
            <a:ext cx="102641" cy="18806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521803" y="1098066"/>
            <a:ext cx="40640" cy="269875"/>
          </a:xfrm>
          <a:custGeom>
            <a:avLst/>
            <a:gdLst/>
            <a:ahLst/>
            <a:cxnLst/>
            <a:rect l="l" t="t" r="r" b="b"/>
            <a:pathLst>
              <a:path w="40640" h="269875">
                <a:moveTo>
                  <a:pt x="37807" y="81673"/>
                </a:moveTo>
                <a:lnTo>
                  <a:pt x="2984" y="81673"/>
                </a:lnTo>
                <a:lnTo>
                  <a:pt x="2984" y="269735"/>
                </a:lnTo>
                <a:lnTo>
                  <a:pt x="37807" y="269735"/>
                </a:lnTo>
                <a:lnTo>
                  <a:pt x="37807" y="81673"/>
                </a:lnTo>
                <a:close/>
              </a:path>
              <a:path w="40640" h="269875">
                <a:moveTo>
                  <a:pt x="40449" y="0"/>
                </a:moveTo>
                <a:lnTo>
                  <a:pt x="0" y="0"/>
                </a:lnTo>
                <a:lnTo>
                  <a:pt x="0" y="38227"/>
                </a:lnTo>
                <a:lnTo>
                  <a:pt x="40449" y="38227"/>
                </a:lnTo>
                <a:lnTo>
                  <a:pt x="40449" y="0"/>
                </a:lnTo>
                <a:close/>
              </a:path>
            </a:pathLst>
          </a:custGeom>
          <a:solidFill>
            <a:srgbClr val="002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603350" y="1175241"/>
            <a:ext cx="158089" cy="19705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8344801" y="0"/>
            <a:ext cx="792480" cy="162560"/>
          </a:xfrm>
          <a:custGeom>
            <a:avLst/>
            <a:gdLst/>
            <a:ahLst/>
            <a:cxnLst/>
            <a:rect l="l" t="t" r="r" b="b"/>
            <a:pathLst>
              <a:path w="792479" h="162560">
                <a:moveTo>
                  <a:pt x="791997" y="0"/>
                </a:moveTo>
                <a:lnTo>
                  <a:pt x="0" y="0"/>
                </a:lnTo>
                <a:lnTo>
                  <a:pt x="0" y="162001"/>
                </a:lnTo>
                <a:lnTo>
                  <a:pt x="791997" y="162001"/>
                </a:lnTo>
                <a:lnTo>
                  <a:pt x="791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0" y="12"/>
            <a:ext cx="9144000" cy="230504"/>
          </a:xfrm>
          <a:custGeom>
            <a:avLst/>
            <a:gdLst/>
            <a:ahLst/>
            <a:cxnLst/>
            <a:rect l="l" t="t" r="r" b="b"/>
            <a:pathLst>
              <a:path w="9144000" h="230504">
                <a:moveTo>
                  <a:pt x="9144000" y="0"/>
                </a:moveTo>
                <a:lnTo>
                  <a:pt x="9026233" y="0"/>
                </a:lnTo>
                <a:lnTo>
                  <a:pt x="8973922" y="132486"/>
                </a:lnTo>
                <a:lnTo>
                  <a:pt x="8906192" y="132486"/>
                </a:lnTo>
                <a:lnTo>
                  <a:pt x="8958504" y="0"/>
                </a:lnTo>
                <a:lnTo>
                  <a:pt x="8888349" y="0"/>
                </a:lnTo>
                <a:lnTo>
                  <a:pt x="8836038" y="132486"/>
                </a:lnTo>
                <a:lnTo>
                  <a:pt x="8768309" y="132486"/>
                </a:lnTo>
                <a:lnTo>
                  <a:pt x="8820620" y="0"/>
                </a:lnTo>
                <a:lnTo>
                  <a:pt x="8750452" y="0"/>
                </a:lnTo>
                <a:lnTo>
                  <a:pt x="8698128" y="132486"/>
                </a:lnTo>
                <a:lnTo>
                  <a:pt x="8630399" y="132486"/>
                </a:lnTo>
                <a:lnTo>
                  <a:pt x="8682711" y="0"/>
                </a:lnTo>
                <a:lnTo>
                  <a:pt x="8612556" y="0"/>
                </a:lnTo>
                <a:lnTo>
                  <a:pt x="8560244" y="132486"/>
                </a:lnTo>
                <a:lnTo>
                  <a:pt x="8492515" y="132486"/>
                </a:lnTo>
                <a:lnTo>
                  <a:pt x="8544827" y="0"/>
                </a:lnTo>
                <a:lnTo>
                  <a:pt x="0" y="0"/>
                </a:lnTo>
                <a:lnTo>
                  <a:pt x="0" y="230390"/>
                </a:lnTo>
                <a:lnTo>
                  <a:pt x="9144000" y="230390"/>
                </a:lnTo>
                <a:lnTo>
                  <a:pt x="9144000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224798"/>
            <a:ext cx="9144000" cy="4795520"/>
          </a:xfrm>
          <a:custGeom>
            <a:avLst/>
            <a:gdLst/>
            <a:ahLst/>
            <a:cxnLst/>
            <a:rect l="l" t="t" r="r" b="b"/>
            <a:pathLst>
              <a:path w="9144000" h="4795520">
                <a:moveTo>
                  <a:pt x="9144000" y="0"/>
                </a:moveTo>
                <a:lnTo>
                  <a:pt x="0" y="0"/>
                </a:lnTo>
                <a:lnTo>
                  <a:pt x="0" y="4795202"/>
                </a:lnTo>
                <a:lnTo>
                  <a:pt x="9144000" y="4795202"/>
                </a:lnTo>
                <a:lnTo>
                  <a:pt x="9144000" y="0"/>
                </a:lnTo>
                <a:close/>
              </a:path>
            </a:pathLst>
          </a:custGeom>
          <a:solidFill>
            <a:srgbClr val="EBEBF3"/>
          </a:solidFill>
        </p:spPr>
        <p:txBody>
          <a:bodyPr wrap="square" lIns="0" tIns="0" rIns="0" bIns="0" rtlCol="1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07597" y="2444610"/>
            <a:ext cx="3528804" cy="848360"/>
          </a:xfrm>
          <a:prstGeom prst="rect">
            <a:avLst/>
          </a:prstGeom>
        </p:spPr>
        <p:txBody>
          <a:bodyPr wrap="square" lIns="0" tIns="0" rIns="0" bIns="0" rtlCol="1">
            <a:spAutoFit/>
          </a:bodyPr>
          <a:lstStyle>
            <a:lvl1pPr rtl="1">
              <a:defRPr lang="1025" sz="2900" b="0" i="0">
                <a:solidFill>
                  <a:schemeClr val="bg1"/>
                </a:solidFill>
                <a:latin typeface="Montserrat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95475" y="2147727"/>
            <a:ext cx="6953049" cy="1861820"/>
          </a:xfrm>
          <a:prstGeom prst="rect">
            <a:avLst/>
          </a:prstGeom>
        </p:spPr>
        <p:txBody>
          <a:bodyPr wrap="square" lIns="0" tIns="0" rIns="0" bIns="0" rtlCol="1">
            <a:spAutoFit/>
          </a:bodyPr>
          <a:lstStyle>
            <a:lvl1pPr rtl="1">
              <a:defRPr lang="1025" b="0" i="0">
                <a:solidFill>
                  <a:schemeClr val="tx1"/>
                </a:solidFill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531483"/>
            <a:ext cx="2926080" cy="351155"/>
          </a:xfrm>
          <a:prstGeom prst="rect">
            <a:avLst/>
          </a:prstGeom>
        </p:spPr>
        <p:txBody>
          <a:bodyPr wrap="square" lIns="0" tIns="0" rIns="0" bIns="0" rtlCol="1">
            <a:spAutoFit/>
          </a:bodyPr>
          <a:lstStyle>
            <a:lvl1pPr algn="ctr" rtl="1">
              <a:defRPr lang="1025">
                <a:solidFill>
                  <a:schemeClr val="tx1">
                    <a:tint val="75000"/>
                  </a:schemeClr>
                </a:solidFill>
                <a:cs typeface="Segoe U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531483"/>
            <a:ext cx="2103120" cy="351155"/>
          </a:xfrm>
          <a:prstGeom prst="rect">
            <a:avLst/>
          </a:prstGeom>
        </p:spPr>
        <p:txBody>
          <a:bodyPr wrap="square" lIns="0" tIns="0" rIns="0" bIns="0" rtlCol="1">
            <a:spAutoFit/>
          </a:bodyPr>
          <a:lstStyle>
            <a:lvl1pPr algn="l" rtl="1">
              <a:defRPr lang="1025">
                <a:solidFill>
                  <a:schemeClr val="tx1">
                    <a:tint val="75000"/>
                  </a:schemeClr>
                </a:solidFill>
                <a:cs typeface="Segoe UI"/>
              </a:defRPr>
            </a:lvl1pPr>
          </a:lstStyle>
          <a:p>
            <a:fld id="{1D8BD707-D9CF-40AE-B4C6-C98DA3205C09}" type="datetimeFigureOut">
              <a:rPr lang="1025">
                <a:cs typeface="Segoe UI"/>
              </a:rPr>
              <a:t>18/5/2021</a:t>
            </a:fld>
            <a:endParaRPr lang="1025">
              <a:cs typeface="Segoe U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531483"/>
            <a:ext cx="2103120" cy="351155"/>
          </a:xfrm>
          <a:prstGeom prst="rect">
            <a:avLst/>
          </a:prstGeom>
        </p:spPr>
        <p:txBody>
          <a:bodyPr wrap="square" lIns="0" tIns="0" rIns="0" bIns="0" rtlCol="1">
            <a:spAutoFit/>
          </a:bodyPr>
          <a:lstStyle>
            <a:lvl1pPr algn="r" rtl="1">
              <a:defRPr lang="1025">
                <a:solidFill>
                  <a:schemeClr val="tx1">
                    <a:tint val="75000"/>
                  </a:schemeClr>
                </a:solidFill>
                <a:cs typeface="Segoe UI"/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rtl="1">
        <a:defRPr lang="1025">
          <a:latin typeface="+mj-lt"/>
          <a:ea typeface="+mj-ea"/>
          <a:cs typeface="Segoe UI"/>
        </a:defRPr>
      </a:lvl1pPr>
    </p:titleStyle>
    <p:bodyStyle>
      <a:lvl1pPr marL="0" rtl="1">
        <a:defRPr lang="1025">
          <a:latin typeface="+mn-lt"/>
          <a:ea typeface="+mn-ea"/>
          <a:cs typeface="Segoe UI"/>
        </a:defRPr>
      </a:lvl1pPr>
      <a:lvl2pPr marL="457200" rtl="1">
        <a:defRPr lang="1025">
          <a:latin typeface="+mn-lt"/>
          <a:ea typeface="+mn-ea"/>
          <a:cs typeface="Segoe UI"/>
        </a:defRPr>
      </a:lvl2pPr>
      <a:lvl3pPr marL="914400" rtl="1">
        <a:defRPr lang="1025">
          <a:latin typeface="+mn-lt"/>
          <a:ea typeface="+mn-ea"/>
          <a:cs typeface="Segoe UI"/>
        </a:defRPr>
      </a:lvl3pPr>
      <a:lvl4pPr marL="1371600" rtl="1">
        <a:defRPr lang="1025">
          <a:latin typeface="+mn-lt"/>
          <a:ea typeface="+mn-ea"/>
          <a:cs typeface="Segoe UI"/>
        </a:defRPr>
      </a:lvl4pPr>
      <a:lvl5pPr marL="1828800" rtl="1">
        <a:defRPr lang="1025">
          <a:latin typeface="+mn-lt"/>
          <a:ea typeface="+mn-ea"/>
          <a:cs typeface="Segoe UI"/>
        </a:defRPr>
      </a:lvl5pPr>
      <a:lvl6pPr marL="2286000" rtl="1">
        <a:defRPr lang="1025">
          <a:latin typeface="+mn-lt"/>
          <a:ea typeface="+mn-ea"/>
          <a:cs typeface="Segoe UI"/>
        </a:defRPr>
      </a:lvl6pPr>
      <a:lvl7pPr marL="2743200" rtl="1">
        <a:defRPr lang="1025">
          <a:latin typeface="+mn-lt"/>
          <a:ea typeface="+mn-ea"/>
          <a:cs typeface="Segoe UI"/>
        </a:defRPr>
      </a:lvl7pPr>
      <a:lvl8pPr marL="3200400" rtl="1">
        <a:defRPr lang="1025">
          <a:latin typeface="+mn-lt"/>
          <a:ea typeface="+mn-ea"/>
          <a:cs typeface="Segoe UI"/>
        </a:defRPr>
      </a:lvl8pPr>
      <a:lvl9pPr marL="3657600" rtl="1">
        <a:defRPr lang="1025">
          <a:latin typeface="+mn-lt"/>
          <a:ea typeface="+mn-ea"/>
          <a:cs typeface="Segoe UI"/>
        </a:defRPr>
      </a:lvl9pPr>
    </p:bodyStyle>
    <p:otherStyle>
      <a:lvl1pPr marL="0" rtl="1">
        <a:defRPr lang="1025">
          <a:latin typeface="+mn-lt"/>
          <a:ea typeface="+mn-ea"/>
          <a:cs typeface="Segoe UI"/>
        </a:defRPr>
      </a:lvl1pPr>
      <a:lvl2pPr marL="457200" rtl="1">
        <a:defRPr lang="1025">
          <a:latin typeface="+mn-lt"/>
          <a:ea typeface="+mn-ea"/>
          <a:cs typeface="Segoe UI"/>
        </a:defRPr>
      </a:lvl2pPr>
      <a:lvl3pPr marL="914400" rtl="1">
        <a:defRPr lang="1025">
          <a:latin typeface="+mn-lt"/>
          <a:ea typeface="+mn-ea"/>
          <a:cs typeface="Segoe UI"/>
        </a:defRPr>
      </a:lvl3pPr>
      <a:lvl4pPr marL="1371600" rtl="1">
        <a:defRPr lang="1025">
          <a:latin typeface="+mn-lt"/>
          <a:ea typeface="+mn-ea"/>
          <a:cs typeface="Segoe UI"/>
        </a:defRPr>
      </a:lvl4pPr>
      <a:lvl5pPr marL="1828800" rtl="1">
        <a:defRPr lang="1025">
          <a:latin typeface="+mn-lt"/>
          <a:ea typeface="+mn-ea"/>
          <a:cs typeface="Segoe UI"/>
        </a:defRPr>
      </a:lvl5pPr>
      <a:lvl6pPr marL="2286000" rtl="1">
        <a:defRPr lang="1025">
          <a:latin typeface="+mn-lt"/>
          <a:ea typeface="+mn-ea"/>
          <a:cs typeface="Segoe UI"/>
        </a:defRPr>
      </a:lvl6pPr>
      <a:lvl7pPr marL="2743200" rtl="1">
        <a:defRPr lang="1025">
          <a:latin typeface="+mn-lt"/>
          <a:ea typeface="+mn-ea"/>
          <a:cs typeface="Segoe UI"/>
        </a:defRPr>
      </a:lvl7pPr>
      <a:lvl8pPr marL="3200400" rtl="1">
        <a:defRPr lang="1025">
          <a:latin typeface="+mn-lt"/>
          <a:ea typeface="+mn-ea"/>
          <a:cs typeface="Segoe UI"/>
        </a:defRPr>
      </a:lvl8pPr>
      <a:lvl9pPr marL="3657600" rtl="1">
        <a:defRPr lang="1025">
          <a:latin typeface="+mn-lt"/>
          <a:ea typeface="+mn-ea"/>
          <a:cs typeface="Segoe U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2241815-180E-BA44-923F-464F0C862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31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685800" y="2876761"/>
            <a:ext cx="5541101" cy="1865511"/>
          </a:xfrm>
          <a:prstGeom prst="rect">
            <a:avLst/>
          </a:prstGeom>
        </p:spPr>
        <p:txBody>
          <a:bodyPr vert="horz" wrap="square" lIns="0" tIns="12700" rIns="0" bIns="0" rtlCol="1">
            <a:spAutoFit/>
          </a:bodyPr>
          <a:lstStyle/>
          <a:p>
            <a:pPr marL="12700" rtl="1">
              <a:lnSpc>
                <a:spcPts val="4940"/>
              </a:lnSpc>
              <a:spcBef>
                <a:spcPts val="100"/>
              </a:spcBef>
            </a:pPr>
            <a:r>
              <a:rPr lang="1025" sz="4000" spc="-20" dirty="0">
                <a:solidFill>
                  <a:srgbClr val="004386"/>
                </a:solidFill>
                <a:latin typeface="Montserrat Light" pitchFamily="2" charset="77"/>
                <a:cs typeface="Segoe UI"/>
              </a:rPr>
              <a:t>الاضطلاع بمهامك</a:t>
            </a:r>
            <a:endParaRPr lang="1025" sz="4000" spc="-20" dirty="0">
              <a:latin typeface="Montserrat Light" pitchFamily="2" charset="77"/>
              <a:cs typeface="Segoe UI"/>
            </a:endParaRPr>
          </a:p>
          <a:p>
            <a:pPr marL="12700" rtl="1">
              <a:lnSpc>
                <a:spcPts val="4940"/>
              </a:lnSpc>
            </a:pPr>
            <a:r>
              <a:rPr lang="1025" sz="4000" b="1" spc="-20" dirty="0">
                <a:solidFill>
                  <a:srgbClr val="004386"/>
                </a:solidFill>
                <a:latin typeface="Montserrat" panose="02000505000000020004" pitchFamily="2" charset="77"/>
                <a:cs typeface="Segoe UI"/>
              </a:rPr>
              <a:t>كن ذكيًا بشأن التعامل مع حرارة الصيف</a:t>
            </a:r>
            <a:endParaRPr lang="1025" sz="4000" b="1" spc="-20" dirty="0">
              <a:latin typeface="Montserrat" panose="02000505000000020004" pitchFamily="2" charset="77"/>
              <a:cs typeface="Segoe U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9078" y="5850980"/>
            <a:ext cx="2870835" cy="381000"/>
          </a:xfrm>
          <a:custGeom>
            <a:avLst/>
            <a:gdLst/>
            <a:ahLst/>
            <a:cxnLst/>
            <a:rect l="l" t="t" r="r" b="b"/>
            <a:pathLst>
              <a:path w="2870835" h="381000">
                <a:moveTo>
                  <a:pt x="2680563" y="0"/>
                </a:moveTo>
                <a:lnTo>
                  <a:pt x="190271" y="0"/>
                </a:lnTo>
                <a:lnTo>
                  <a:pt x="146645" y="5024"/>
                </a:lnTo>
                <a:lnTo>
                  <a:pt x="106596" y="19337"/>
                </a:lnTo>
                <a:lnTo>
                  <a:pt x="71268" y="41797"/>
                </a:lnTo>
                <a:lnTo>
                  <a:pt x="41801" y="71262"/>
                </a:lnTo>
                <a:lnTo>
                  <a:pt x="19340" y="106591"/>
                </a:lnTo>
                <a:lnTo>
                  <a:pt x="5025" y="146641"/>
                </a:lnTo>
                <a:lnTo>
                  <a:pt x="0" y="190271"/>
                </a:lnTo>
                <a:lnTo>
                  <a:pt x="5025" y="233896"/>
                </a:lnTo>
                <a:lnTo>
                  <a:pt x="19340" y="273943"/>
                </a:lnTo>
                <a:lnTo>
                  <a:pt x="41801" y="309269"/>
                </a:lnTo>
                <a:lnTo>
                  <a:pt x="71268" y="338733"/>
                </a:lnTo>
                <a:lnTo>
                  <a:pt x="106596" y="361192"/>
                </a:lnTo>
                <a:lnTo>
                  <a:pt x="146645" y="375505"/>
                </a:lnTo>
                <a:lnTo>
                  <a:pt x="190271" y="380530"/>
                </a:lnTo>
                <a:lnTo>
                  <a:pt x="2680563" y="380530"/>
                </a:lnTo>
                <a:lnTo>
                  <a:pt x="2724193" y="375505"/>
                </a:lnTo>
                <a:lnTo>
                  <a:pt x="2764243" y="361192"/>
                </a:lnTo>
                <a:lnTo>
                  <a:pt x="2799572" y="338733"/>
                </a:lnTo>
                <a:lnTo>
                  <a:pt x="2829037" y="309269"/>
                </a:lnTo>
                <a:lnTo>
                  <a:pt x="2851497" y="273943"/>
                </a:lnTo>
                <a:lnTo>
                  <a:pt x="2865810" y="233896"/>
                </a:lnTo>
                <a:lnTo>
                  <a:pt x="2870835" y="190271"/>
                </a:lnTo>
                <a:lnTo>
                  <a:pt x="2865810" y="146641"/>
                </a:lnTo>
                <a:lnTo>
                  <a:pt x="2851497" y="106591"/>
                </a:lnTo>
                <a:lnTo>
                  <a:pt x="2829037" y="71262"/>
                </a:lnTo>
                <a:lnTo>
                  <a:pt x="2799572" y="41797"/>
                </a:lnTo>
                <a:lnTo>
                  <a:pt x="2764243" y="19337"/>
                </a:lnTo>
                <a:lnTo>
                  <a:pt x="2724193" y="5024"/>
                </a:lnTo>
                <a:lnTo>
                  <a:pt x="2680563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1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5800" y="5021318"/>
            <a:ext cx="5291455" cy="1147445"/>
          </a:xfrm>
          <a:prstGeom prst="rect">
            <a:avLst/>
          </a:prstGeom>
        </p:spPr>
        <p:txBody>
          <a:bodyPr vert="horz" wrap="square" lIns="0" tIns="12700" rIns="0" bIns="0" rtlCol="1">
            <a:spAutoFit/>
          </a:bodyPr>
          <a:lstStyle/>
          <a:p>
            <a:pPr marL="12700" marR="5080" rtl="1">
              <a:lnSpc>
                <a:spcPct val="106500"/>
              </a:lnSpc>
              <a:spcBef>
                <a:spcPts val="100"/>
              </a:spcBef>
            </a:pPr>
            <a:r>
              <a:rPr lang="1025" sz="1800" spc="-40" dirty="0">
                <a:solidFill>
                  <a:srgbClr val="004386"/>
                </a:solidFill>
                <a:latin typeface="Montserrat Light" pitchFamily="2" charset="77"/>
                <a:cs typeface="Segoe UI"/>
              </a:rPr>
              <a:t>سواء كنت في الشمس أو بالقرب من الماء أو على الطريق هذا الصيف، ابق هادئًا وحافظ على سلامتك.</a:t>
            </a:r>
            <a:r>
              <a:rPr lang="1025" sz="1800" spc="-50" dirty="0">
                <a:solidFill>
                  <a:srgbClr val="004386"/>
                </a:solidFill>
                <a:latin typeface="Montserrat Light" pitchFamily="2" charset="77"/>
                <a:cs typeface="Segoe UI"/>
              </a:rPr>
              <a:t>.</a:t>
            </a:r>
            <a:endParaRPr lang="1025" sz="1800" dirty="0">
              <a:latin typeface="Montserrat Light" pitchFamily="2" charset="77"/>
              <a:cs typeface="Segoe UI"/>
            </a:endParaRPr>
          </a:p>
          <a:p>
            <a:pPr rtl="1">
              <a:lnSpc>
                <a:spcPct val="100000"/>
              </a:lnSpc>
              <a:spcBef>
                <a:spcPts val="45"/>
              </a:spcBef>
            </a:pPr>
            <a:endParaRPr lang="1025" sz="1900" dirty="0">
              <a:latin typeface="Montserrat"/>
              <a:cs typeface="Segoe UI"/>
            </a:endParaRPr>
          </a:p>
          <a:p>
            <a:pPr marL="232410" rtl="1">
              <a:lnSpc>
                <a:spcPct val="100000"/>
              </a:lnSpc>
              <a:spcBef>
                <a:spcPts val="5"/>
              </a:spcBef>
            </a:pPr>
            <a:r>
              <a:rPr lang="1025" sz="1550" b="1" spc="100" dirty="0">
                <a:solidFill>
                  <a:srgbClr val="FFFFFF"/>
                </a:solidFill>
                <a:latin typeface="Montserrat" panose="02000505000000020004" pitchFamily="2" charset="77"/>
                <a:cs typeface="Segoe UI"/>
              </a:rPr>
              <a:t>#SUMMERDONERIGHT</a:t>
            </a:r>
            <a:endParaRPr lang="1025" sz="1550" b="1" spc="100" dirty="0">
              <a:latin typeface="Montserrat" panose="02000505000000020004" pitchFamily="2" charset="77"/>
              <a:cs typeface="Segoe UI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2C04633-EE7D-6C41-BC37-70F61D7EE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499" y="739774"/>
            <a:ext cx="1997075" cy="15567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29413"/>
            <a:ext cx="9144000" cy="5755005"/>
            <a:chOff x="0" y="224218"/>
            <a:chExt cx="9144000" cy="5755005"/>
          </a:xfrm>
        </p:grpSpPr>
        <p:sp>
          <p:nvSpPr>
            <p:cNvPr id="3" name="object 3"/>
            <p:cNvSpPr/>
            <p:nvPr/>
          </p:nvSpPr>
          <p:spPr>
            <a:xfrm>
              <a:off x="0" y="224218"/>
              <a:ext cx="9144000" cy="4587240"/>
            </a:xfrm>
            <a:custGeom>
              <a:avLst/>
              <a:gdLst/>
              <a:ahLst/>
              <a:cxnLst/>
              <a:rect l="l" t="t" r="r" b="b"/>
              <a:pathLst>
                <a:path w="9144000" h="4587240">
                  <a:moveTo>
                    <a:pt x="0" y="4586719"/>
                  </a:moveTo>
                  <a:lnTo>
                    <a:pt x="9144000" y="4586719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4586719"/>
                  </a:lnTo>
                  <a:close/>
                </a:path>
              </a:pathLst>
            </a:custGeom>
            <a:solidFill>
              <a:srgbClr val="EBEBF3"/>
            </a:solidFill>
          </p:spPr>
          <p:txBody>
            <a:bodyPr wrap="square" lIns="0" tIns="0" rIns="0" bIns="0" rtlCol="1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810937"/>
              <a:ext cx="9144000" cy="1168400"/>
            </a:xfrm>
            <a:custGeom>
              <a:avLst/>
              <a:gdLst/>
              <a:ahLst/>
              <a:cxnLst/>
              <a:rect l="l" t="t" r="r" b="b"/>
              <a:pathLst>
                <a:path w="9144000" h="1168400">
                  <a:moveTo>
                    <a:pt x="9144000" y="0"/>
                  </a:moveTo>
                  <a:lnTo>
                    <a:pt x="0" y="0"/>
                  </a:lnTo>
                  <a:lnTo>
                    <a:pt x="0" y="1168273"/>
                  </a:lnTo>
                  <a:lnTo>
                    <a:pt x="9144000" y="1168273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EF3829"/>
            </a:solidFill>
          </p:spPr>
          <p:txBody>
            <a:bodyPr wrap="square" lIns="0" tIns="0" rIns="0" bIns="0" rtlCol="1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62723" y="1136372"/>
            <a:ext cx="4225739" cy="817880"/>
          </a:xfrm>
          <a:prstGeom prst="rect">
            <a:avLst/>
          </a:prstGeom>
        </p:spPr>
        <p:txBody>
          <a:bodyPr vert="horz" wrap="square" lIns="0" tIns="50800" rIns="0" bIns="0" rtlCol="1">
            <a:spAutoFit/>
          </a:bodyPr>
          <a:lstStyle/>
          <a:p>
            <a:pPr marL="12700" marR="5080" rtl="1">
              <a:lnSpc>
                <a:spcPts val="3000"/>
              </a:lnSpc>
              <a:spcBef>
                <a:spcPts val="400"/>
              </a:spcBef>
            </a:pPr>
            <a:r>
              <a:rPr lang="1025" sz="2700" b="1" spc="-20" dirty="0">
                <a:solidFill>
                  <a:srgbClr val="004386"/>
                </a:solidFill>
                <a:latin typeface="Montserrat" panose="02000505000000020004" pitchFamily="2" charset="77"/>
                <a:cs typeface="Segoe UI"/>
              </a:rPr>
              <a:t>تذكر </a:t>
            </a:r>
            <a:r>
              <a:rPr lang="1025" sz="2700" b="1" spc="-20" dirty="0">
                <a:solidFill>
                  <a:srgbClr val="EF3829"/>
                </a:solidFill>
                <a:latin typeface="Montserrat" panose="02000505000000020004" pitchFamily="2" charset="77"/>
                <a:cs typeface="Segoe UI"/>
              </a:rPr>
              <a:t>التغلب على حرارة</a:t>
            </a:r>
            <a:r>
              <a:rPr lang="1025" sz="2700" b="1" spc="-20" dirty="0">
                <a:solidFill>
                  <a:srgbClr val="004386"/>
                </a:solidFill>
                <a:latin typeface="Montserrat" panose="02000505000000020004" pitchFamily="2" charset="77"/>
                <a:cs typeface="Segoe UI"/>
              </a:rPr>
              <a:t> الصيف من خلال:</a:t>
            </a:r>
            <a:endParaRPr lang="1025" sz="2700" b="1" spc="-20" dirty="0">
              <a:latin typeface="Montserrat" panose="02000505000000020004" pitchFamily="2" charset="77"/>
              <a:cs typeface="Segoe U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176938" y="4599528"/>
            <a:ext cx="4790440" cy="422909"/>
          </a:xfrm>
          <a:custGeom>
            <a:avLst/>
            <a:gdLst/>
            <a:ahLst/>
            <a:cxnLst/>
            <a:rect l="l" t="t" r="r" b="b"/>
            <a:pathLst>
              <a:path w="4790440" h="422910">
                <a:moveTo>
                  <a:pt x="4578705" y="0"/>
                </a:moveTo>
                <a:lnTo>
                  <a:pt x="211416" y="0"/>
                </a:lnTo>
                <a:lnTo>
                  <a:pt x="162940" y="5583"/>
                </a:lnTo>
                <a:lnTo>
                  <a:pt x="118440" y="21488"/>
                </a:lnTo>
                <a:lnTo>
                  <a:pt x="79185" y="46445"/>
                </a:lnTo>
                <a:lnTo>
                  <a:pt x="46445" y="79185"/>
                </a:lnTo>
                <a:lnTo>
                  <a:pt x="21488" y="118440"/>
                </a:lnTo>
                <a:lnTo>
                  <a:pt x="5583" y="162940"/>
                </a:lnTo>
                <a:lnTo>
                  <a:pt x="0" y="211416"/>
                </a:lnTo>
                <a:lnTo>
                  <a:pt x="5583" y="259893"/>
                </a:lnTo>
                <a:lnTo>
                  <a:pt x="21488" y="304393"/>
                </a:lnTo>
                <a:lnTo>
                  <a:pt x="46445" y="343648"/>
                </a:lnTo>
                <a:lnTo>
                  <a:pt x="79185" y="376388"/>
                </a:lnTo>
                <a:lnTo>
                  <a:pt x="118440" y="401345"/>
                </a:lnTo>
                <a:lnTo>
                  <a:pt x="162940" y="417250"/>
                </a:lnTo>
                <a:lnTo>
                  <a:pt x="211416" y="422833"/>
                </a:lnTo>
                <a:lnTo>
                  <a:pt x="4578705" y="422833"/>
                </a:lnTo>
                <a:lnTo>
                  <a:pt x="4627182" y="417250"/>
                </a:lnTo>
                <a:lnTo>
                  <a:pt x="4671682" y="401345"/>
                </a:lnTo>
                <a:lnTo>
                  <a:pt x="4710936" y="376388"/>
                </a:lnTo>
                <a:lnTo>
                  <a:pt x="4743677" y="343648"/>
                </a:lnTo>
                <a:lnTo>
                  <a:pt x="4768634" y="304393"/>
                </a:lnTo>
                <a:lnTo>
                  <a:pt x="4784538" y="259893"/>
                </a:lnTo>
                <a:lnTo>
                  <a:pt x="4790122" y="211416"/>
                </a:lnTo>
                <a:lnTo>
                  <a:pt x="4784538" y="162940"/>
                </a:lnTo>
                <a:lnTo>
                  <a:pt x="4768634" y="118440"/>
                </a:lnTo>
                <a:lnTo>
                  <a:pt x="4743677" y="79185"/>
                </a:lnTo>
                <a:lnTo>
                  <a:pt x="4710936" y="46445"/>
                </a:lnTo>
                <a:lnTo>
                  <a:pt x="4671682" y="21488"/>
                </a:lnTo>
                <a:lnTo>
                  <a:pt x="4627182" y="5583"/>
                </a:lnTo>
                <a:lnTo>
                  <a:pt x="4578705" y="0"/>
                </a:lnTo>
                <a:close/>
              </a:path>
            </a:pathLst>
          </a:custGeom>
          <a:solidFill>
            <a:srgbClr val="FECC00"/>
          </a:solidFill>
        </p:spPr>
        <p:txBody>
          <a:bodyPr wrap="square" lIns="0" tIns="0" rIns="0" bIns="0" rtlCol="1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21270" y="2217035"/>
            <a:ext cx="5298850" cy="1957395"/>
          </a:xfrm>
          <a:prstGeom prst="rect">
            <a:avLst/>
          </a:prstGeom>
        </p:spPr>
        <p:txBody>
          <a:bodyPr vert="horz" wrap="square" lIns="0" tIns="12700" rIns="0" bIns="0" rtlCol="1">
            <a:spAutoFit/>
          </a:bodyPr>
          <a:lstStyle/>
          <a:p>
            <a:pPr marL="12700" algn="r" rtl="1">
              <a:lnSpc>
                <a:spcPts val="2120"/>
              </a:lnSpc>
              <a:spcAft>
                <a:spcPts val="1200"/>
              </a:spcAft>
            </a:pPr>
            <a:r>
              <a:rPr lang="1025" sz="1600" spc="-40" dirty="0">
                <a:solidFill>
                  <a:srgbClr val="231F20"/>
                </a:solidFill>
                <a:latin typeface="Montserrat Light" pitchFamily="2" charset="77"/>
                <a:cs typeface="Segoe UI"/>
              </a:rPr>
              <a:t>إبقاء جسمك في حالة رطبة وشرب الكثير من الماء</a:t>
            </a:r>
            <a:endParaRPr lang="1025" sz="1600" spc="-40" dirty="0">
              <a:latin typeface="Montserrat Light" pitchFamily="2" charset="77"/>
              <a:cs typeface="Segoe UI"/>
            </a:endParaRPr>
          </a:p>
          <a:p>
            <a:pPr marL="12700" marR="789940" algn="r" rtl="1">
              <a:lnSpc>
                <a:spcPts val="2120"/>
              </a:lnSpc>
              <a:spcAft>
                <a:spcPts val="1200"/>
              </a:spcAft>
            </a:pPr>
            <a:r>
              <a:rPr lang="1025" sz="1600" spc="-40" dirty="0">
                <a:solidFill>
                  <a:srgbClr val="231F20"/>
                </a:solidFill>
                <a:latin typeface="Montserrat Light" pitchFamily="2" charset="77"/>
                <a:cs typeface="Segoe UI"/>
              </a:rPr>
              <a:t>الحفاظ على برودة الجسم وحماية نفسك من الشمس </a:t>
            </a:r>
          </a:p>
          <a:p>
            <a:pPr marL="12700" marR="789940" algn="r" rtl="1">
              <a:lnSpc>
                <a:spcPts val="2120"/>
              </a:lnSpc>
              <a:spcAft>
                <a:spcPts val="1200"/>
              </a:spcAft>
            </a:pPr>
            <a:r>
              <a:rPr lang="1025" sz="1600" spc="-40" dirty="0">
                <a:solidFill>
                  <a:srgbClr val="231F20"/>
                </a:solidFill>
                <a:latin typeface="Montserrat Light" pitchFamily="2" charset="77"/>
                <a:cs typeface="Segoe UI"/>
              </a:rPr>
              <a:t>تفقد الآخرين الذين قد يحتاجون إلى مساعدتك</a:t>
            </a:r>
            <a:endParaRPr lang="1025" sz="1600" spc="-40" dirty="0">
              <a:latin typeface="Montserrat Light" pitchFamily="2" charset="77"/>
              <a:cs typeface="Segoe UI"/>
            </a:endParaRPr>
          </a:p>
          <a:p>
            <a:pPr marL="12700" marR="5080" algn="r" rtl="1">
              <a:lnSpc>
                <a:spcPts val="2120"/>
              </a:lnSpc>
              <a:spcAft>
                <a:spcPts val="1200"/>
              </a:spcAft>
            </a:pPr>
            <a:r>
              <a:rPr lang="1025" sz="1600" spc="-40" dirty="0">
                <a:solidFill>
                  <a:srgbClr val="231F20"/>
                </a:solidFill>
                <a:latin typeface="Montserrat Light" pitchFamily="2" charset="77"/>
                <a:cs typeface="Segoe UI"/>
              </a:rPr>
              <a:t>عدم ترك الأطفال أو كبار السن أو الحيوانات الأليفة في سيارة متوقفة </a:t>
            </a:r>
          </a:p>
          <a:p>
            <a:pPr marL="12700" marR="5080" algn="r" rtl="1">
              <a:lnSpc>
                <a:spcPts val="2120"/>
              </a:lnSpc>
              <a:spcAft>
                <a:spcPts val="1200"/>
              </a:spcAft>
            </a:pPr>
            <a:r>
              <a:rPr lang="1025" sz="1600" spc="-40" dirty="0">
                <a:solidFill>
                  <a:srgbClr val="231F20"/>
                </a:solidFill>
                <a:latin typeface="Montserrat Light" pitchFamily="2" charset="77"/>
                <a:cs typeface="Segoe UI"/>
              </a:rPr>
              <a:t>توخي الحذر حول الماء</a:t>
            </a:r>
            <a:endParaRPr lang="1025" sz="1600" spc="-40" dirty="0">
              <a:latin typeface="Montserrat Light" pitchFamily="2" charset="77"/>
              <a:cs typeface="Segoe U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9605" y="6156050"/>
            <a:ext cx="8010321" cy="483209"/>
          </a:xfrm>
          <a:prstGeom prst="rect">
            <a:avLst/>
          </a:prstGeom>
        </p:spPr>
        <p:txBody>
          <a:bodyPr vert="horz" wrap="square" lIns="0" tIns="12700" rIns="0" bIns="0" rtlCol="1">
            <a:spAutoFit/>
          </a:bodyPr>
          <a:lstStyle/>
          <a:p>
            <a:pPr marL="29845" marR="5080" indent="-17780" rtl="1">
              <a:lnSpc>
                <a:spcPct val="113100"/>
              </a:lnSpc>
              <a:spcBef>
                <a:spcPts val="100"/>
              </a:spcBef>
            </a:pPr>
            <a:r>
              <a:rPr lang="1025" sz="1400" spc="-20">
                <a:solidFill>
                  <a:srgbClr val="004386"/>
                </a:solidFill>
                <a:latin typeface="Montserrat Light" pitchFamily="2" charset="77"/>
                <a:cs typeface="Segoe UI"/>
              </a:rPr>
              <a:t>إذا كنت تشعر بتوعك صحي، فاتصل بـ </a:t>
            </a:r>
            <a:r>
              <a:rPr lang="1025" sz="1400" b="1" spc="-20">
                <a:solidFill>
                  <a:srgbClr val="004386"/>
                </a:solidFill>
                <a:latin typeface="Montserrat" panose="02000505000000020004" pitchFamily="2" charset="77"/>
                <a:cs typeface="Segoe UI"/>
              </a:rPr>
              <a:t>NURSE-ON-CALL على الرقم 24 60 60 1300</a:t>
            </a:r>
            <a:r>
              <a:rPr lang="1025" sz="1400" spc="-20">
                <a:solidFill>
                  <a:srgbClr val="004386"/>
                </a:solidFill>
                <a:latin typeface="Montserrat Light" pitchFamily="2" charset="77"/>
                <a:cs typeface="Segoe UI"/>
              </a:rPr>
              <a:t>، أو قم بزيارة طبيبك أو الصيدلي المحلي. لمزيد من المعلومات حول البقاء في مأمن من الحرارة، تفضل بزيارة </a:t>
            </a:r>
            <a:r>
              <a:rPr lang="1025" sz="1400" b="1" spc="-20">
                <a:solidFill>
                  <a:srgbClr val="004386"/>
                </a:solidFill>
                <a:latin typeface="Montserrat" panose="02000505000000020004" pitchFamily="2" charset="77"/>
                <a:cs typeface="Segoe UI"/>
              </a:rPr>
              <a:t>betterhealth.vic.gov.au</a:t>
            </a:r>
            <a:endParaRPr lang="1025" sz="1400" b="1" spc="-20">
              <a:latin typeface="Montserrat" panose="02000505000000020004" pitchFamily="2" charset="77"/>
              <a:cs typeface="Segoe U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0746" y="4675245"/>
            <a:ext cx="7418705" cy="1028615"/>
          </a:xfrm>
          <a:prstGeom prst="rect">
            <a:avLst/>
          </a:prstGeom>
        </p:spPr>
        <p:txBody>
          <a:bodyPr vert="horz" wrap="square" lIns="0" tIns="12700" rIns="0" bIns="0" rtlCol="1">
            <a:spAutoFit/>
          </a:bodyPr>
          <a:lstStyle/>
          <a:p>
            <a:pPr marL="3810" algn="ctr" rtl="1">
              <a:lnSpc>
                <a:spcPct val="100000"/>
              </a:lnSpc>
              <a:spcBef>
                <a:spcPts val="100"/>
              </a:spcBef>
            </a:pPr>
            <a:r>
              <a:rPr lang="1025" sz="1600" b="1" spc="-20">
                <a:solidFill>
                  <a:srgbClr val="EF3829"/>
                </a:solidFill>
                <a:latin typeface="Montserrat" panose="02000505000000020004" pitchFamily="2" charset="77"/>
                <a:cs typeface="Segoe UI"/>
              </a:rPr>
              <a:t>ضربة الشمس هي حالة طارئة تهدد الحياة</a:t>
            </a:r>
            <a:endParaRPr lang="1025" sz="1600" b="1" spc="-20">
              <a:latin typeface="Montserrat" panose="02000505000000020004" pitchFamily="2" charset="77"/>
              <a:cs typeface="Segoe UI"/>
            </a:endParaRPr>
          </a:p>
          <a:p>
            <a:pPr rtl="1">
              <a:lnSpc>
                <a:spcPct val="100000"/>
              </a:lnSpc>
              <a:spcBef>
                <a:spcPts val="45"/>
              </a:spcBef>
            </a:pPr>
            <a:endParaRPr lang="1025" sz="1650" b="1" spc="-20">
              <a:latin typeface="Montserrat" panose="02000505000000020004" pitchFamily="2" charset="77"/>
              <a:cs typeface="Segoe UI"/>
            </a:endParaRPr>
          </a:p>
          <a:p>
            <a:pPr marL="12700" marR="5080" algn="ctr" rtl="1">
              <a:lnSpc>
                <a:spcPct val="125000"/>
              </a:lnSpc>
            </a:pPr>
            <a:r>
              <a:rPr lang="1025" sz="1400" b="1" spc="-20">
                <a:solidFill>
                  <a:srgbClr val="FFFFFF"/>
                </a:solidFill>
                <a:latin typeface="Montserrat" panose="02000505000000020004" pitchFamily="2" charset="77"/>
                <a:cs typeface="Segoe UI"/>
              </a:rPr>
              <a:t>إذا كنت أنت أو أي شخص آخر تعاني من نوبات أو ارتباك أو أعراض مشابهة للسكتة الدماغية أو الهبوط أو فقدان الوعي، فاتصل برقم الطوارئ ثلاثة أصفار (000) على الفور.</a:t>
            </a:r>
            <a:endParaRPr lang="1025" sz="1400" b="1" spc="-20">
              <a:latin typeface="Montserrat" panose="02000505000000020004" pitchFamily="2" charset="77"/>
              <a:cs typeface="Segoe UI"/>
            </a:endParaRPr>
          </a:p>
        </p:txBody>
      </p:sp>
      <p:pic>
        <p:nvPicPr>
          <p:cNvPr id="21" name="Picture 20" descr="Logo, icon&#10;&#10;Description automatically generated">
            <a:extLst>
              <a:ext uri="{FF2B5EF4-FFF2-40B4-BE49-F238E27FC236}">
                <a16:creationId xmlns:a16="http://schemas.microsoft.com/office/drawing/2014/main" id="{58A722CE-04DC-CB4A-8E61-FE153121AB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73" y="3137825"/>
            <a:ext cx="228889" cy="203457"/>
          </a:xfrm>
          <a:prstGeom prst="rect">
            <a:avLst/>
          </a:prstGeom>
        </p:spPr>
      </p:pic>
      <p:pic>
        <p:nvPicPr>
          <p:cNvPr id="22" name="Picture 21" descr="Logo, icon&#10;&#10;Description automatically generated">
            <a:extLst>
              <a:ext uri="{FF2B5EF4-FFF2-40B4-BE49-F238E27FC236}">
                <a16:creationId xmlns:a16="http://schemas.microsoft.com/office/drawing/2014/main" id="{BA4508F0-BBA1-FE40-80C1-C867545627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74" y="2293410"/>
            <a:ext cx="228889" cy="203457"/>
          </a:xfrm>
          <a:prstGeom prst="rect">
            <a:avLst/>
          </a:prstGeom>
        </p:spPr>
      </p:pic>
      <p:pic>
        <p:nvPicPr>
          <p:cNvPr id="23" name="Picture 22" descr="Logo, icon&#10;&#10;Description automatically generated">
            <a:extLst>
              <a:ext uri="{FF2B5EF4-FFF2-40B4-BE49-F238E27FC236}">
                <a16:creationId xmlns:a16="http://schemas.microsoft.com/office/drawing/2014/main" id="{C9DE254D-8C60-C04C-9320-6A61247809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028" y="3982240"/>
            <a:ext cx="228889" cy="203457"/>
          </a:xfrm>
          <a:prstGeom prst="rect">
            <a:avLst/>
          </a:prstGeom>
        </p:spPr>
      </p:pic>
      <p:pic>
        <p:nvPicPr>
          <p:cNvPr id="24" name="Picture 23" descr="Logo, icon&#10;&#10;Description automatically generated">
            <a:extLst>
              <a:ext uri="{FF2B5EF4-FFF2-40B4-BE49-F238E27FC236}">
                <a16:creationId xmlns:a16="http://schemas.microsoft.com/office/drawing/2014/main" id="{88B1AC98-9941-3B45-8908-87CC6AED69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74" y="2682762"/>
            <a:ext cx="228889" cy="203457"/>
          </a:xfrm>
          <a:prstGeom prst="rect">
            <a:avLst/>
          </a:prstGeom>
        </p:spPr>
      </p:pic>
      <p:pic>
        <p:nvPicPr>
          <p:cNvPr id="25" name="Picture 24" descr="Logo, icon&#10;&#10;Description automatically generated">
            <a:extLst>
              <a:ext uri="{FF2B5EF4-FFF2-40B4-BE49-F238E27FC236}">
                <a16:creationId xmlns:a16="http://schemas.microsoft.com/office/drawing/2014/main" id="{A6DF7B6B-8334-B544-9986-B54020A1C4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028" y="3548373"/>
            <a:ext cx="228889" cy="20345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D87C8F7-3419-B645-A01C-2FCF24B4A0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51"/>
            <a:ext cx="9144000" cy="762000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CEEB986A-647E-034F-B25F-EFCD5DCA67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400" y="1451905"/>
            <a:ext cx="2552700" cy="2565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" y="0"/>
            <a:ext cx="9144000" cy="7020559"/>
            <a:chOff x="0" y="1"/>
            <a:chExt cx="9144000" cy="7020559"/>
          </a:xfrm>
        </p:grpSpPr>
        <p:sp>
          <p:nvSpPr>
            <p:cNvPr id="3" name="object 3"/>
            <p:cNvSpPr/>
            <p:nvPr/>
          </p:nvSpPr>
          <p:spPr>
            <a:xfrm>
              <a:off x="0" y="180009"/>
              <a:ext cx="9144000" cy="6840220"/>
            </a:xfrm>
            <a:custGeom>
              <a:avLst/>
              <a:gdLst/>
              <a:ahLst/>
              <a:cxnLst/>
              <a:rect l="l" t="t" r="r" b="b"/>
              <a:pathLst>
                <a:path w="9144000" h="6840220">
                  <a:moveTo>
                    <a:pt x="9144000" y="0"/>
                  </a:moveTo>
                  <a:lnTo>
                    <a:pt x="0" y="0"/>
                  </a:lnTo>
                  <a:lnTo>
                    <a:pt x="0" y="6839991"/>
                  </a:lnTo>
                  <a:lnTo>
                    <a:pt x="9144000" y="6839991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4386"/>
            </a:solidFill>
          </p:spPr>
          <p:txBody>
            <a:bodyPr wrap="square" lIns="0" tIns="0" rIns="0" bIns="0" rtlCol="1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"/>
              <a:ext cx="3861435" cy="4932045"/>
            </a:xfrm>
            <a:custGeom>
              <a:avLst/>
              <a:gdLst/>
              <a:ahLst/>
              <a:cxnLst/>
              <a:rect l="l" t="t" r="r" b="b"/>
              <a:pathLst>
                <a:path w="3861435" h="4932045">
                  <a:moveTo>
                    <a:pt x="3861003" y="0"/>
                  </a:moveTo>
                  <a:lnTo>
                    <a:pt x="0" y="0"/>
                  </a:lnTo>
                  <a:lnTo>
                    <a:pt x="3988" y="812918"/>
                  </a:lnTo>
                  <a:lnTo>
                    <a:pt x="3848" y="2503592"/>
                  </a:lnTo>
                  <a:lnTo>
                    <a:pt x="1993" y="4175468"/>
                  </a:lnTo>
                  <a:lnTo>
                    <a:pt x="838" y="4931994"/>
                  </a:lnTo>
                  <a:lnTo>
                    <a:pt x="3861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1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622480" y="6235525"/>
            <a:ext cx="4970191" cy="335989"/>
          </a:xfrm>
          <a:prstGeom prst="rect">
            <a:avLst/>
          </a:prstGeom>
        </p:spPr>
        <p:txBody>
          <a:bodyPr vert="horz" wrap="square" lIns="0" tIns="12700" rIns="0" bIns="0" rtlCol="1">
            <a:spAutoFit/>
          </a:bodyPr>
          <a:lstStyle/>
          <a:p>
            <a:pPr marL="12700" rtl="1">
              <a:lnSpc>
                <a:spcPct val="100000"/>
              </a:lnSpc>
              <a:spcBef>
                <a:spcPts val="100"/>
              </a:spcBef>
            </a:pPr>
            <a:r>
              <a:rPr lang="1025" sz="2100" spc="-40">
                <a:solidFill>
                  <a:srgbClr val="FFFFFF"/>
                </a:solidFill>
                <a:latin typeface="Montserrat Light" pitchFamily="2" charset="77"/>
                <a:cs typeface="Segoe UI"/>
              </a:rPr>
              <a:t>شكرًا لك </a:t>
            </a:r>
            <a:r>
              <a:rPr lang="1025" sz="2100">
                <a:solidFill>
                  <a:srgbClr val="FFFFFF"/>
                </a:solidFill>
                <a:latin typeface="Montserrat Light" pitchFamily="2" charset="77"/>
                <a:cs typeface="Segoe UI"/>
              </a:rPr>
              <a:t>من </a:t>
            </a:r>
            <a:r>
              <a:rPr lang="1025" sz="2100" b="1" spc="105">
                <a:solidFill>
                  <a:srgbClr val="FFFFFF"/>
                </a:solidFill>
                <a:latin typeface="Montserrat" panose="02000505000000020004" pitchFamily="2" charset="77"/>
                <a:cs typeface="Segoe UI"/>
              </a:rPr>
              <a:t>Ambulance</a:t>
            </a:r>
            <a:r>
              <a:rPr lang="1025" sz="2100" b="1" spc="-280">
                <a:solidFill>
                  <a:srgbClr val="FFFFFF"/>
                </a:solidFill>
                <a:latin typeface="Montserrat" panose="02000505000000020004" pitchFamily="2" charset="77"/>
                <a:cs typeface="Segoe UI"/>
              </a:rPr>
              <a:t> </a:t>
            </a:r>
            <a:r>
              <a:rPr lang="1025" sz="2100" b="1" spc="55">
                <a:solidFill>
                  <a:srgbClr val="FFFFFF"/>
                </a:solidFill>
                <a:latin typeface="Montserrat" panose="02000505000000020004" pitchFamily="2" charset="77"/>
                <a:cs typeface="Segoe UI"/>
              </a:rPr>
              <a:t>Victoria</a:t>
            </a:r>
            <a:endParaRPr lang="1025" sz="2100" b="1">
              <a:latin typeface="Montserrat" panose="02000505000000020004" pitchFamily="2" charset="77"/>
              <a:cs typeface="Segoe U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" y="3"/>
            <a:ext cx="9144000" cy="230504"/>
          </a:xfrm>
          <a:custGeom>
            <a:avLst/>
            <a:gdLst/>
            <a:ahLst/>
            <a:cxnLst/>
            <a:rect l="l" t="t" r="r" b="b"/>
            <a:pathLst>
              <a:path w="9144000" h="230504">
                <a:moveTo>
                  <a:pt x="9144000" y="0"/>
                </a:moveTo>
                <a:lnTo>
                  <a:pt x="9026232" y="0"/>
                </a:lnTo>
                <a:lnTo>
                  <a:pt x="8973921" y="132486"/>
                </a:lnTo>
                <a:lnTo>
                  <a:pt x="8906192" y="132486"/>
                </a:lnTo>
                <a:lnTo>
                  <a:pt x="8958503" y="0"/>
                </a:lnTo>
                <a:lnTo>
                  <a:pt x="8888349" y="0"/>
                </a:lnTo>
                <a:lnTo>
                  <a:pt x="8836037" y="132486"/>
                </a:lnTo>
                <a:lnTo>
                  <a:pt x="8768308" y="132486"/>
                </a:lnTo>
                <a:lnTo>
                  <a:pt x="8820619" y="0"/>
                </a:lnTo>
                <a:lnTo>
                  <a:pt x="8750452" y="0"/>
                </a:lnTo>
                <a:lnTo>
                  <a:pt x="8698128" y="132486"/>
                </a:lnTo>
                <a:lnTo>
                  <a:pt x="8630399" y="132486"/>
                </a:lnTo>
                <a:lnTo>
                  <a:pt x="8682710" y="0"/>
                </a:lnTo>
                <a:lnTo>
                  <a:pt x="8612555" y="0"/>
                </a:lnTo>
                <a:lnTo>
                  <a:pt x="8560244" y="132486"/>
                </a:lnTo>
                <a:lnTo>
                  <a:pt x="8492515" y="132486"/>
                </a:lnTo>
                <a:lnTo>
                  <a:pt x="8544826" y="0"/>
                </a:lnTo>
                <a:lnTo>
                  <a:pt x="0" y="0"/>
                </a:lnTo>
                <a:lnTo>
                  <a:pt x="0" y="230390"/>
                </a:lnTo>
                <a:lnTo>
                  <a:pt x="9144000" y="230390"/>
                </a:lnTo>
                <a:lnTo>
                  <a:pt x="9144000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1"/>
          <a:lstStyle/>
          <a:p>
            <a:endParaRPr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25E68444-4563-264D-B0EB-BB81926CF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0627" y="739774"/>
            <a:ext cx="1997075" cy="1556775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D713075F-4252-B246-B51C-0F483A2FB2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491" y="2344965"/>
            <a:ext cx="3175000" cy="3175000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2291024" y="2377807"/>
            <a:ext cx="4182305" cy="1450340"/>
          </a:xfrm>
          <a:custGeom>
            <a:avLst/>
            <a:gdLst/>
            <a:ahLst/>
            <a:cxnLst/>
            <a:rect l="l" t="t" r="r" b="b"/>
            <a:pathLst>
              <a:path w="3772535" h="1450339">
                <a:moveTo>
                  <a:pt x="3771989" y="360006"/>
                </a:moveTo>
                <a:lnTo>
                  <a:pt x="3768712" y="311162"/>
                </a:lnTo>
                <a:lnTo>
                  <a:pt x="3759136" y="264299"/>
                </a:lnTo>
                <a:lnTo>
                  <a:pt x="3743706" y="219875"/>
                </a:lnTo>
                <a:lnTo>
                  <a:pt x="3722840" y="178308"/>
                </a:lnTo>
                <a:lnTo>
                  <a:pt x="3696982" y="140017"/>
                </a:lnTo>
                <a:lnTo>
                  <a:pt x="3666553" y="105448"/>
                </a:lnTo>
                <a:lnTo>
                  <a:pt x="3631984" y="75018"/>
                </a:lnTo>
                <a:lnTo>
                  <a:pt x="3593693" y="49149"/>
                </a:lnTo>
                <a:lnTo>
                  <a:pt x="3552126" y="28295"/>
                </a:lnTo>
                <a:lnTo>
                  <a:pt x="3507702" y="12865"/>
                </a:lnTo>
                <a:lnTo>
                  <a:pt x="3460851" y="3289"/>
                </a:lnTo>
                <a:lnTo>
                  <a:pt x="3411994" y="0"/>
                </a:lnTo>
                <a:lnTo>
                  <a:pt x="359994" y="0"/>
                </a:lnTo>
                <a:lnTo>
                  <a:pt x="311150" y="3289"/>
                </a:lnTo>
                <a:lnTo>
                  <a:pt x="264299" y="12865"/>
                </a:lnTo>
                <a:lnTo>
                  <a:pt x="219875" y="28295"/>
                </a:lnTo>
                <a:lnTo>
                  <a:pt x="178308" y="49149"/>
                </a:lnTo>
                <a:lnTo>
                  <a:pt x="140017" y="75018"/>
                </a:lnTo>
                <a:lnTo>
                  <a:pt x="105448" y="105448"/>
                </a:lnTo>
                <a:lnTo>
                  <a:pt x="75018" y="140017"/>
                </a:lnTo>
                <a:lnTo>
                  <a:pt x="49149" y="178308"/>
                </a:lnTo>
                <a:lnTo>
                  <a:pt x="28295" y="219875"/>
                </a:lnTo>
                <a:lnTo>
                  <a:pt x="12865" y="264299"/>
                </a:lnTo>
                <a:lnTo>
                  <a:pt x="3289" y="311162"/>
                </a:lnTo>
                <a:lnTo>
                  <a:pt x="0" y="360006"/>
                </a:lnTo>
                <a:lnTo>
                  <a:pt x="0" y="683996"/>
                </a:lnTo>
                <a:lnTo>
                  <a:pt x="3289" y="732853"/>
                </a:lnTo>
                <a:lnTo>
                  <a:pt x="12865" y="779703"/>
                </a:lnTo>
                <a:lnTo>
                  <a:pt x="28295" y="824128"/>
                </a:lnTo>
                <a:lnTo>
                  <a:pt x="49149" y="865708"/>
                </a:lnTo>
                <a:lnTo>
                  <a:pt x="75018" y="903986"/>
                </a:lnTo>
                <a:lnTo>
                  <a:pt x="105448" y="938568"/>
                </a:lnTo>
                <a:lnTo>
                  <a:pt x="140017" y="968997"/>
                </a:lnTo>
                <a:lnTo>
                  <a:pt x="178308" y="994854"/>
                </a:lnTo>
                <a:lnTo>
                  <a:pt x="219875" y="1015720"/>
                </a:lnTo>
                <a:lnTo>
                  <a:pt x="264299" y="1031151"/>
                </a:lnTo>
                <a:lnTo>
                  <a:pt x="311150" y="1040714"/>
                </a:lnTo>
                <a:lnTo>
                  <a:pt x="359994" y="1044003"/>
                </a:lnTo>
                <a:lnTo>
                  <a:pt x="2403640" y="1044003"/>
                </a:lnTo>
                <a:lnTo>
                  <a:pt x="2808922" y="1405140"/>
                </a:lnTo>
                <a:lnTo>
                  <a:pt x="2848483" y="1433995"/>
                </a:lnTo>
                <a:lnTo>
                  <a:pt x="2885617" y="1448854"/>
                </a:lnTo>
                <a:lnTo>
                  <a:pt x="2919196" y="1450187"/>
                </a:lnTo>
                <a:lnTo>
                  <a:pt x="2948127" y="1438414"/>
                </a:lnTo>
                <a:lnTo>
                  <a:pt x="2971254" y="1414030"/>
                </a:lnTo>
                <a:lnTo>
                  <a:pt x="2987484" y="1377480"/>
                </a:lnTo>
                <a:lnTo>
                  <a:pt x="2995676" y="1329207"/>
                </a:lnTo>
                <a:lnTo>
                  <a:pt x="3015272" y="1051445"/>
                </a:lnTo>
                <a:lnTo>
                  <a:pt x="3015196" y="1044003"/>
                </a:lnTo>
                <a:lnTo>
                  <a:pt x="3411994" y="1044003"/>
                </a:lnTo>
                <a:lnTo>
                  <a:pt x="3460851" y="1040714"/>
                </a:lnTo>
                <a:lnTo>
                  <a:pt x="3507702" y="1031151"/>
                </a:lnTo>
                <a:lnTo>
                  <a:pt x="3552126" y="1015720"/>
                </a:lnTo>
                <a:lnTo>
                  <a:pt x="3593693" y="994854"/>
                </a:lnTo>
                <a:lnTo>
                  <a:pt x="3631984" y="968997"/>
                </a:lnTo>
                <a:lnTo>
                  <a:pt x="3666553" y="938568"/>
                </a:lnTo>
                <a:lnTo>
                  <a:pt x="3696982" y="903986"/>
                </a:lnTo>
                <a:lnTo>
                  <a:pt x="3722840" y="865708"/>
                </a:lnTo>
                <a:lnTo>
                  <a:pt x="3743706" y="824128"/>
                </a:lnTo>
                <a:lnTo>
                  <a:pt x="3759136" y="779703"/>
                </a:lnTo>
                <a:lnTo>
                  <a:pt x="3768712" y="732853"/>
                </a:lnTo>
                <a:lnTo>
                  <a:pt x="3771989" y="683996"/>
                </a:lnTo>
                <a:lnTo>
                  <a:pt x="3771989" y="360006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1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2291018" y="2424452"/>
            <a:ext cx="4015233" cy="793230"/>
          </a:xfrm>
          <a:prstGeom prst="rect">
            <a:avLst/>
          </a:prstGeom>
        </p:spPr>
        <p:txBody>
          <a:bodyPr vert="horz" wrap="square" lIns="0" tIns="12700" rIns="0" bIns="0" rtlCol="1">
            <a:spAutoFit/>
          </a:bodyPr>
          <a:lstStyle/>
          <a:p>
            <a:pPr marL="96520" rtl="1">
              <a:lnSpc>
                <a:spcPts val="3240"/>
              </a:lnSpc>
              <a:spcBef>
                <a:spcPts val="100"/>
              </a:spcBef>
            </a:pPr>
            <a:r>
              <a:rPr lang="1025" sz="2000" b="1" spc="-20" dirty="0">
                <a:latin typeface="Montserrat" panose="02000505000000020004" pitchFamily="2" charset="77"/>
                <a:cs typeface="Segoe UI"/>
              </a:rPr>
              <a:t>الاضطلاع بمهامك</a:t>
            </a:r>
          </a:p>
          <a:p>
            <a:pPr marL="96520" rtl="1">
              <a:lnSpc>
                <a:spcPts val="3240"/>
              </a:lnSpc>
            </a:pPr>
            <a:r>
              <a:rPr lang="1025" sz="2000" b="1" spc="-20" dirty="0">
                <a:latin typeface="Montserrat" panose="02000505000000020004" pitchFamily="2" charset="77"/>
                <a:cs typeface="Segoe UI"/>
              </a:rPr>
              <a:t>كن ذكيًا بشأن التعامل مع حرارة الصيف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9D40E0CD-0474-6648-8F5D-188F5FC0C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701040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02000" y="1582586"/>
            <a:ext cx="5470200" cy="553998"/>
          </a:xfrm>
          <a:prstGeom prst="rect">
            <a:avLst/>
          </a:prstGeom>
        </p:spPr>
        <p:txBody>
          <a:bodyPr vert="horz" wrap="square" lIns="0" tIns="15240" rIns="0" bIns="0" rtlCol="1">
            <a:spAutoFit/>
          </a:bodyPr>
          <a:lstStyle/>
          <a:p>
            <a:pPr marL="12700" rtl="1">
              <a:lnSpc>
                <a:spcPct val="100000"/>
              </a:lnSpc>
              <a:spcBef>
                <a:spcPts val="120"/>
              </a:spcBef>
            </a:pPr>
            <a:r>
              <a:rPr lang="1025" sz="3500" b="1" spc="-20">
                <a:solidFill>
                  <a:srgbClr val="004386"/>
                </a:solidFill>
                <a:latin typeface="Montserrat" panose="02000505000000020004" pitchFamily="2" charset="77"/>
                <a:cs typeface="Segoe UI"/>
              </a:rPr>
              <a:t>الأمراض المرتبطة بالحرارة</a:t>
            </a:r>
            <a:endParaRPr lang="1025" sz="3500" b="1" spc="-20">
              <a:latin typeface="Montserrat" panose="02000505000000020004" pitchFamily="2" charset="77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1999" y="2643603"/>
            <a:ext cx="3790283" cy="1865319"/>
          </a:xfrm>
          <a:prstGeom prst="rect">
            <a:avLst/>
          </a:prstGeom>
        </p:spPr>
        <p:txBody>
          <a:bodyPr vert="horz" wrap="square" lIns="0" tIns="12700" rIns="0" bIns="0" rtlCol="1">
            <a:spAutoFit/>
          </a:bodyPr>
          <a:lstStyle/>
          <a:p>
            <a:pPr marL="380365" marR="1454785" indent="-368300" rtl="1">
              <a:lnSpc>
                <a:spcPts val="2220"/>
              </a:lnSpc>
              <a:spcAft>
                <a:spcPts val="1200"/>
              </a:spcAft>
            </a:pPr>
            <a:r>
              <a:rPr lang="1025" sz="1600" b="1" spc="90" dirty="0">
                <a:solidFill>
                  <a:srgbClr val="004386"/>
                </a:solidFill>
                <a:latin typeface="Montserrat" panose="02000505000000020004" pitchFamily="2" charset="77"/>
                <a:cs typeface="Segoe UI"/>
              </a:rPr>
              <a:t>يمكن أن </a:t>
            </a:r>
            <a:r>
              <a:rPr lang="1025" sz="1600" b="1" spc="65" dirty="0">
                <a:solidFill>
                  <a:srgbClr val="004386"/>
                </a:solidFill>
                <a:latin typeface="Montserrat" panose="02000505000000020004" pitchFamily="2" charset="77"/>
                <a:cs typeface="Segoe UI"/>
              </a:rPr>
              <a:t>تتسبب الحرارة </a:t>
            </a:r>
            <a:r>
              <a:rPr lang="1025" sz="1600" b="1" dirty="0">
                <a:solidFill>
                  <a:srgbClr val="004386"/>
                </a:solidFill>
                <a:latin typeface="Montserrat" panose="02000505000000020004" pitchFamily="2" charset="77"/>
                <a:cs typeface="Segoe UI"/>
              </a:rPr>
              <a:t>في: </a:t>
            </a:r>
          </a:p>
          <a:p>
            <a:pPr marL="12065" marR="1454785" rtl="1">
              <a:lnSpc>
                <a:spcPts val="2220"/>
              </a:lnSpc>
              <a:spcAft>
                <a:spcPts val="1200"/>
              </a:spcAft>
            </a:pPr>
            <a:r>
              <a:rPr lang="1025" sz="1600" spc="-40" dirty="0">
                <a:solidFill>
                  <a:srgbClr val="231F20"/>
                </a:solidFill>
                <a:latin typeface="Montserrat Light" pitchFamily="2" charset="77"/>
                <a:cs typeface="Segoe UI"/>
              </a:rPr>
              <a:t>     تشنجات الحرارة</a:t>
            </a:r>
            <a:endParaRPr lang="1025" sz="1600" spc="-45" dirty="0">
              <a:solidFill>
                <a:srgbClr val="231F20"/>
              </a:solidFill>
              <a:latin typeface="Montserrat Light" pitchFamily="2" charset="77"/>
              <a:cs typeface="Segoe UI"/>
            </a:endParaRPr>
          </a:p>
          <a:p>
            <a:pPr marL="12065" marR="1454785" rtl="1">
              <a:lnSpc>
                <a:spcPts val="2220"/>
              </a:lnSpc>
              <a:spcAft>
                <a:spcPts val="1200"/>
              </a:spcAft>
            </a:pPr>
            <a:r>
              <a:rPr lang="1025" sz="1600" spc="-45" dirty="0">
                <a:solidFill>
                  <a:srgbClr val="231F20"/>
                </a:solidFill>
                <a:latin typeface="Montserrat Light" pitchFamily="2" charset="77"/>
                <a:cs typeface="Segoe UI"/>
              </a:rPr>
              <a:t>     </a:t>
            </a:r>
            <a:r>
              <a:rPr lang="1025" sz="1600" spc="-40" dirty="0">
                <a:solidFill>
                  <a:srgbClr val="231F20"/>
                </a:solidFill>
                <a:latin typeface="Montserrat Light" pitchFamily="2" charset="77"/>
                <a:cs typeface="Segoe UI"/>
              </a:rPr>
              <a:t>إنهاك الحرارة</a:t>
            </a:r>
            <a:endParaRPr lang="1025" sz="1600" dirty="0">
              <a:latin typeface="Montserrat Light" pitchFamily="2" charset="77"/>
              <a:cs typeface="Segoe UI"/>
            </a:endParaRPr>
          </a:p>
          <a:p>
            <a:pPr marL="12700" marR="5080" rtl="1">
              <a:lnSpc>
                <a:spcPts val="2220"/>
              </a:lnSpc>
              <a:spcAft>
                <a:spcPts val="1200"/>
              </a:spcAft>
            </a:pPr>
            <a:r>
              <a:rPr lang="1025" sz="1600" spc="-30" dirty="0">
                <a:solidFill>
                  <a:srgbClr val="231F20"/>
                </a:solidFill>
                <a:latin typeface="Montserrat Light" pitchFamily="2" charset="77"/>
                <a:cs typeface="Segoe UI"/>
              </a:rPr>
              <a:t>يمكن أن يؤدي هذا إلى حالة مهددة للحياة،</a:t>
            </a:r>
            <a:r>
              <a:rPr lang="1025" sz="1600" dirty="0">
                <a:solidFill>
                  <a:srgbClr val="231F20"/>
                </a:solidFill>
                <a:latin typeface="Montserrat Light" pitchFamily="2" charset="77"/>
                <a:cs typeface="Segoe UI"/>
              </a:rPr>
              <a:t> وهي </a:t>
            </a:r>
            <a:r>
              <a:rPr lang="1025" sz="1600" b="1" spc="50" dirty="0">
                <a:solidFill>
                  <a:srgbClr val="231F20"/>
                </a:solidFill>
                <a:latin typeface="Montserrat" panose="02000505000000020004" pitchFamily="2" charset="77"/>
                <a:cs typeface="Segoe UI"/>
              </a:rPr>
              <a:t>ضربة الشمس.</a:t>
            </a:r>
            <a:endParaRPr lang="1025" sz="1600" b="1" dirty="0">
              <a:latin typeface="Montserrat" panose="02000505000000020004" pitchFamily="2" charset="77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2000" y="5340350"/>
            <a:ext cx="4041775" cy="863600"/>
          </a:xfrm>
          <a:prstGeom prst="rect">
            <a:avLst/>
          </a:prstGeom>
        </p:spPr>
        <p:txBody>
          <a:bodyPr vert="horz" wrap="square" lIns="0" tIns="12700" rIns="0" bIns="0" rtlCol="1">
            <a:spAutoFit/>
          </a:bodyPr>
          <a:lstStyle/>
          <a:p>
            <a:pPr marL="12700" marR="5080" rtl="1">
              <a:lnSpc>
                <a:spcPct val="114599"/>
              </a:lnSpc>
              <a:spcBef>
                <a:spcPts val="100"/>
              </a:spcBef>
            </a:pPr>
            <a:r>
              <a:rPr lang="1025" sz="1600" spc="-40">
                <a:solidFill>
                  <a:srgbClr val="231F20"/>
                </a:solidFill>
                <a:latin typeface="Montserrat Light" pitchFamily="2" charset="77"/>
                <a:cs typeface="Segoe UI"/>
              </a:rPr>
              <a:t>يمكن أن تؤدي الحرارة أيضًا إلى تفاقم حالة الشخص الذي يعاني بالفعل من مشكلة طبية مثل أمراض القلب أو مرض السكري.</a:t>
            </a:r>
            <a:r>
              <a:rPr lang="1025" sz="1600" spc="-45">
                <a:solidFill>
                  <a:srgbClr val="231F20"/>
                </a:solidFill>
                <a:latin typeface="Montserrat Light" pitchFamily="2" charset="77"/>
                <a:cs typeface="Segoe UI"/>
              </a:rPr>
              <a:t>.</a:t>
            </a:r>
            <a:endParaRPr lang="1025" sz="1600">
              <a:latin typeface="Montserrat Light" pitchFamily="2" charset="77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03992" y="5428605"/>
            <a:ext cx="985252" cy="259045"/>
          </a:xfrm>
          <a:prstGeom prst="rect">
            <a:avLst/>
          </a:prstGeom>
        </p:spPr>
        <p:txBody>
          <a:bodyPr vert="horz" wrap="square" lIns="0" tIns="12700" rIns="0" bIns="0" rtlCol="1">
            <a:spAutoFit/>
          </a:bodyPr>
          <a:lstStyle/>
          <a:p>
            <a:pPr marL="12700" algn="ctr" rtl="1">
              <a:lnSpc>
                <a:spcPct val="100000"/>
              </a:lnSpc>
              <a:spcBef>
                <a:spcPts val="100"/>
              </a:spcBef>
            </a:pPr>
            <a:r>
              <a:rPr lang="1025" sz="1600" b="1" spc="80" dirty="0">
                <a:solidFill>
                  <a:srgbClr val="FFFFFF"/>
                </a:solidFill>
                <a:latin typeface="Montserrat ExtraBold" panose="02000505000000020004" pitchFamily="2" charset="77"/>
                <a:cs typeface="Segoe UI"/>
              </a:rPr>
              <a:t>من</a:t>
            </a:r>
            <a:r>
              <a:rPr lang="1025" sz="1600" b="1" spc="-120" dirty="0">
                <a:solidFill>
                  <a:srgbClr val="FFFFFF"/>
                </a:solidFill>
                <a:latin typeface="Montserrat ExtraBold" panose="02000505000000020004" pitchFamily="2" charset="77"/>
                <a:cs typeface="Segoe UI"/>
              </a:rPr>
              <a:t> </a:t>
            </a:r>
            <a:r>
              <a:rPr lang="1025" sz="1600" b="1" spc="15" dirty="0">
                <a:solidFill>
                  <a:srgbClr val="FFFFFF"/>
                </a:solidFill>
                <a:latin typeface="Montserrat ExtraBold" panose="02000505000000020004" pitchFamily="2" charset="77"/>
                <a:cs typeface="Segoe UI"/>
              </a:rPr>
              <a:t>الحالات</a:t>
            </a:r>
            <a:endParaRPr lang="1025" sz="1600" b="1" dirty="0">
              <a:latin typeface="Montserrat ExtraBold" panose="02000505000000020004" pitchFamily="2" charset="77"/>
              <a:cs typeface="Segoe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31206" y="4898163"/>
            <a:ext cx="1326496" cy="597599"/>
          </a:xfrm>
          <a:prstGeom prst="rect">
            <a:avLst/>
          </a:prstGeom>
        </p:spPr>
        <p:txBody>
          <a:bodyPr vert="horz" wrap="square" lIns="0" tIns="12700" rIns="0" bIns="0" rtlCol="1">
            <a:spAutoFit/>
          </a:bodyPr>
          <a:lstStyle/>
          <a:p>
            <a:pPr marL="12700" algn="ctr" rtl="1">
              <a:lnSpc>
                <a:spcPct val="100000"/>
              </a:lnSpc>
              <a:spcBef>
                <a:spcPts val="100"/>
              </a:spcBef>
            </a:pPr>
            <a:r>
              <a:rPr lang="1025" sz="3800" b="1" spc="220" dirty="0">
                <a:solidFill>
                  <a:srgbClr val="FFFFFF"/>
                </a:solidFill>
                <a:latin typeface="Montserrat ExtraBold" panose="02000505000000020004" pitchFamily="2" charset="77"/>
                <a:cs typeface="Segoe UI"/>
              </a:rPr>
              <a:t>%80</a:t>
            </a:r>
            <a:endParaRPr lang="1025" sz="3800" b="1" dirty="0">
              <a:latin typeface="Montserrat ExtraBold" panose="02000505000000020004" pitchFamily="2" charset="77"/>
              <a:cs typeface="Segoe U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97364" y="4322771"/>
            <a:ext cx="2100648" cy="505267"/>
          </a:xfrm>
          <a:prstGeom prst="rect">
            <a:avLst/>
          </a:prstGeom>
        </p:spPr>
        <p:txBody>
          <a:bodyPr vert="horz" wrap="square" lIns="0" tIns="12700" rIns="0" bIns="0" rtlCol="1">
            <a:spAutoFit/>
          </a:bodyPr>
          <a:lstStyle/>
          <a:p>
            <a:pPr marL="12700" algn="ctr" rtl="1">
              <a:spcBef>
                <a:spcPts val="100"/>
              </a:spcBef>
            </a:pPr>
            <a:r>
              <a:rPr lang="1025" sz="1600" b="1" spc="80" dirty="0">
                <a:solidFill>
                  <a:srgbClr val="FFFFFF"/>
                </a:solidFill>
                <a:latin typeface="Montserrat ExtraBold" panose="02000505000000020004" pitchFamily="2" charset="77"/>
                <a:cs typeface="Segoe UI"/>
              </a:rPr>
              <a:t>تكون ضربة الشمس</a:t>
            </a:r>
            <a:r>
              <a:rPr lang="1025" sz="1600" b="1" spc="-20" dirty="0">
                <a:solidFill>
                  <a:srgbClr val="FFFFFF"/>
                </a:solidFill>
                <a:latin typeface="Montserrat ExtraBold" panose="02000505000000020004" pitchFamily="2" charset="77"/>
                <a:cs typeface="Segoe UI"/>
              </a:rPr>
              <a:t> </a:t>
            </a:r>
            <a:r>
              <a:rPr lang="1025" sz="1600" b="1" spc="80" dirty="0">
                <a:solidFill>
                  <a:srgbClr val="FFFFFF"/>
                </a:solidFill>
                <a:latin typeface="Montserrat ExtraBold" panose="02000505000000020004" pitchFamily="2" charset="77"/>
                <a:cs typeface="Segoe UI"/>
              </a:rPr>
              <a:t>قاتلة بنسبة تصل إلى</a:t>
            </a:r>
            <a:endParaRPr lang="1025" sz="1600" b="1" dirty="0">
              <a:latin typeface="Montserrat ExtraBold" panose="02000505000000020004" pitchFamily="2" charset="77"/>
              <a:cs typeface="Segoe UI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D329EE-1843-7E41-8534-0CF6477053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0D9647DF-5295-B24F-93AB-1C01FB48CA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975" y="3446377"/>
            <a:ext cx="203200" cy="165100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7EDF65B9-AC96-894F-BE6E-CEAEC50163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191" y="3872253"/>
            <a:ext cx="203200" cy="165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Diagram&#10;&#10;Description automatically generated">
            <a:extLst>
              <a:ext uri="{FF2B5EF4-FFF2-40B4-BE49-F238E27FC236}">
                <a16:creationId xmlns:a16="http://schemas.microsoft.com/office/drawing/2014/main" id="{E024AEA5-26F3-0F47-A7B8-FB7B3A835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9144000" cy="7016750"/>
          </a:xfrm>
          <a:prstGeom prst="rect">
            <a:avLst/>
          </a:prstGeom>
        </p:spPr>
      </p:pic>
      <p:pic>
        <p:nvPicPr>
          <p:cNvPr id="35" name="Picture 34" descr="Shape, circle&#10;&#10;Description automatically generated">
            <a:extLst>
              <a:ext uri="{FF2B5EF4-FFF2-40B4-BE49-F238E27FC236}">
                <a16:creationId xmlns:a16="http://schemas.microsoft.com/office/drawing/2014/main" id="{1C56C425-7C5F-7749-8DF7-60BE00AF88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711" y="855526"/>
            <a:ext cx="558800" cy="4191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032025" y="6047993"/>
            <a:ext cx="3486150" cy="409599"/>
          </a:xfrm>
          <a:prstGeom prst="rect">
            <a:avLst/>
          </a:prstGeom>
        </p:spPr>
        <p:txBody>
          <a:bodyPr vert="horz" wrap="square" lIns="0" tIns="12700" rIns="0" bIns="0" rtlCol="1">
            <a:spAutoFit/>
          </a:bodyPr>
          <a:lstStyle/>
          <a:p>
            <a:pPr marL="12700" marR="5080" rtl="1">
              <a:lnSpc>
                <a:spcPct val="111100"/>
              </a:lnSpc>
              <a:spcBef>
                <a:spcPts val="100"/>
              </a:spcBef>
            </a:pPr>
            <a:r>
              <a:rPr lang="1025" sz="1200" b="1" spc="-20">
                <a:solidFill>
                  <a:srgbClr val="004386"/>
                </a:solidFill>
                <a:latin typeface="Montserrat" panose="02000505000000020004" pitchFamily="2" charset="77"/>
                <a:cs typeface="Segoe UI"/>
              </a:rPr>
              <a:t>الإجراءات الواجب اتخاذها: </a:t>
            </a:r>
            <a:r>
              <a:rPr lang="1025" sz="1200" b="1" spc="-20">
                <a:solidFill>
                  <a:srgbClr val="FFFFFF"/>
                </a:solidFill>
                <a:latin typeface="Montserrat SemiBold" panose="02000505000000020004" pitchFamily="2" charset="77"/>
                <a:cs typeface="Segoe UI"/>
              </a:rPr>
              <a:t>الاتصال برقم الطوارئ ثلاثة أصفار (000) على الفور واتباع تعليمات متلقي المكالمات.</a:t>
            </a:r>
            <a:endParaRPr lang="1025" sz="1200" b="1" spc="-20">
              <a:latin typeface="Montserrat SemiBold" panose="02000505000000020004" pitchFamily="2" charset="77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8596" y="6047995"/>
            <a:ext cx="3130550" cy="671195"/>
          </a:xfrm>
          <a:prstGeom prst="rect">
            <a:avLst/>
          </a:prstGeom>
        </p:spPr>
        <p:txBody>
          <a:bodyPr vert="horz" wrap="square" lIns="0" tIns="12700" rIns="0" bIns="0" rtlCol="1">
            <a:spAutoFit/>
          </a:bodyPr>
          <a:lstStyle/>
          <a:p>
            <a:pPr marL="12700" marR="5080" rtl="1">
              <a:lnSpc>
                <a:spcPct val="111100"/>
              </a:lnSpc>
              <a:spcBef>
                <a:spcPts val="100"/>
              </a:spcBef>
            </a:pPr>
            <a:r>
              <a:rPr lang="1025" sz="1200" b="1" spc="-20" dirty="0">
                <a:solidFill>
                  <a:srgbClr val="004386"/>
                </a:solidFill>
                <a:latin typeface="Montserrat" panose="02000505000000020004" pitchFamily="2" charset="77"/>
                <a:cs typeface="Segoe UI"/>
              </a:rPr>
              <a:t>الإجراءات الواجب اتخاذها: </a:t>
            </a:r>
            <a:r>
              <a:rPr lang="1025" sz="1200" b="1" spc="-20" dirty="0">
                <a:solidFill>
                  <a:srgbClr val="FFFFFF"/>
                </a:solidFill>
                <a:latin typeface="Montserrat SemiBold" panose="02000505000000020004" pitchFamily="2" charset="77"/>
                <a:cs typeface="Segoe UI"/>
              </a:rPr>
              <a:t>الاستلقاء في مكان بارد. إذا لم تكن تعاني من القيء، فاشرب الماء.</a:t>
            </a:r>
            <a:endParaRPr lang="1025" sz="1200" b="1" spc="-20" dirty="0">
              <a:latin typeface="Montserrat SemiBold" panose="02000505000000020004" pitchFamily="2" charset="77"/>
              <a:cs typeface="Segoe UI"/>
            </a:endParaRPr>
          </a:p>
          <a:p>
            <a:pPr marL="12700" rtl="1">
              <a:lnSpc>
                <a:spcPct val="100000"/>
              </a:lnSpc>
              <a:spcBef>
                <a:spcPts val="440"/>
              </a:spcBef>
            </a:pPr>
            <a:r>
              <a:rPr lang="1025" sz="1200" b="1" spc="-20" dirty="0">
                <a:solidFill>
                  <a:srgbClr val="FFFFFF"/>
                </a:solidFill>
                <a:latin typeface="Montserrat SemiBold" panose="02000505000000020004" pitchFamily="2" charset="77"/>
                <a:cs typeface="Segoe UI"/>
              </a:rPr>
              <a:t>اتصل بـ NURSE-ON-CALL على 24 60 60 1300.</a:t>
            </a:r>
            <a:endParaRPr lang="1025" sz="1200" b="1" spc="-20" dirty="0">
              <a:latin typeface="Montserrat SemiBold" panose="02000505000000020004" pitchFamily="2" charset="77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2394" y="1556391"/>
            <a:ext cx="2045970" cy="841256"/>
          </a:xfrm>
          <a:prstGeom prst="rect">
            <a:avLst/>
          </a:prstGeom>
        </p:spPr>
        <p:txBody>
          <a:bodyPr vert="horz" wrap="square" lIns="0" tIns="12700" rIns="0" bIns="0" rtlCol="1">
            <a:spAutoFit/>
          </a:bodyPr>
          <a:lstStyle/>
          <a:p>
            <a:pPr marL="12700" rtl="1">
              <a:lnSpc>
                <a:spcPct val="100000"/>
              </a:lnSpc>
              <a:spcBef>
                <a:spcPts val="100"/>
              </a:spcBef>
            </a:pPr>
            <a:r>
              <a:rPr lang="1025" sz="1200" spc="-20">
                <a:solidFill>
                  <a:srgbClr val="231F20"/>
                </a:solidFill>
                <a:latin typeface="Montserrat Light" pitchFamily="2" charset="77"/>
                <a:cs typeface="Segoe UI"/>
              </a:rPr>
              <a:t>الدوار والصداع</a:t>
            </a:r>
            <a:endParaRPr lang="1025" sz="1200" spc="-20">
              <a:latin typeface="Montserrat Light" pitchFamily="2" charset="77"/>
              <a:cs typeface="Segoe UI"/>
            </a:endParaRPr>
          </a:p>
          <a:p>
            <a:pPr rtl="1">
              <a:lnSpc>
                <a:spcPct val="100000"/>
              </a:lnSpc>
              <a:spcBef>
                <a:spcPts val="50"/>
              </a:spcBef>
            </a:pPr>
            <a:endParaRPr lang="1025" sz="1700" spc="-20">
              <a:latin typeface="Montserrat Light" pitchFamily="2" charset="77"/>
              <a:cs typeface="Segoe UI"/>
            </a:endParaRPr>
          </a:p>
          <a:p>
            <a:pPr marL="12700" rtl="1">
              <a:lnSpc>
                <a:spcPct val="100000"/>
              </a:lnSpc>
            </a:pPr>
            <a:r>
              <a:rPr lang="1025" sz="1200" spc="-20">
                <a:solidFill>
                  <a:srgbClr val="231F20"/>
                </a:solidFill>
                <a:latin typeface="Montserrat Light" pitchFamily="2" charset="77"/>
                <a:cs typeface="Segoe UI"/>
              </a:rPr>
              <a:t>شحوب البشرة والتعرق</a:t>
            </a:r>
            <a:endParaRPr lang="1025" sz="1200" spc="-20">
              <a:latin typeface="Montserrat Light" pitchFamily="2" charset="77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3309" y="3026914"/>
            <a:ext cx="1409065" cy="1930400"/>
          </a:xfrm>
          <a:prstGeom prst="rect">
            <a:avLst/>
          </a:prstGeom>
        </p:spPr>
        <p:txBody>
          <a:bodyPr vert="horz" wrap="square" lIns="0" tIns="12700" rIns="0" bIns="0" rtlCol="1">
            <a:spAutoFit/>
          </a:bodyPr>
          <a:lstStyle/>
          <a:p>
            <a:pPr marL="12700" rtl="1">
              <a:lnSpc>
                <a:spcPct val="100000"/>
              </a:lnSpc>
              <a:spcBef>
                <a:spcPts val="100"/>
              </a:spcBef>
            </a:pPr>
            <a:r>
              <a:rPr lang="1025" sz="1200" spc="-20">
                <a:solidFill>
                  <a:srgbClr val="231F20"/>
                </a:solidFill>
                <a:latin typeface="Montserrat Light" pitchFamily="2" charset="77"/>
                <a:cs typeface="Segoe UI"/>
              </a:rPr>
              <a:t>سرعة دقات القلب</a:t>
            </a:r>
            <a:endParaRPr lang="1025" sz="1200" spc="-20">
              <a:latin typeface="Montserrat Light" pitchFamily="2" charset="77"/>
              <a:cs typeface="Segoe UI"/>
            </a:endParaRPr>
          </a:p>
          <a:p>
            <a:pPr marL="31750" marR="5080" rtl="1">
              <a:lnSpc>
                <a:spcPts val="4730"/>
              </a:lnSpc>
              <a:spcBef>
                <a:spcPts val="35"/>
              </a:spcBef>
            </a:pPr>
            <a:r>
              <a:rPr lang="1025" sz="1200" spc="-20">
                <a:solidFill>
                  <a:srgbClr val="231F20"/>
                </a:solidFill>
                <a:latin typeface="Montserrat Light" pitchFamily="2" charset="77"/>
                <a:cs typeface="Segoe UI"/>
              </a:rPr>
              <a:t>الغثيان والقيء والإغماء</a:t>
            </a:r>
            <a:endParaRPr lang="1025" sz="1200" spc="-20">
              <a:latin typeface="Montserrat Light" pitchFamily="2" charset="77"/>
              <a:cs typeface="Segoe UI"/>
            </a:endParaRPr>
          </a:p>
          <a:p>
            <a:pPr marL="28575" marR="278130" rtl="1">
              <a:lnSpc>
                <a:spcPts val="1400"/>
              </a:lnSpc>
              <a:spcBef>
                <a:spcPts val="1305"/>
              </a:spcBef>
            </a:pPr>
            <a:r>
              <a:rPr lang="1025" sz="1200" spc="-20">
                <a:solidFill>
                  <a:srgbClr val="231F20"/>
                </a:solidFill>
                <a:latin typeface="Montserrat Light" pitchFamily="2" charset="77"/>
                <a:cs typeface="Segoe UI"/>
              </a:rPr>
              <a:t>تقلصات العضلات والإجهاد</a:t>
            </a:r>
            <a:endParaRPr lang="1025" sz="1200" spc="-20">
              <a:latin typeface="Montserrat Light" pitchFamily="2" charset="77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26155" y="5032624"/>
            <a:ext cx="2682004" cy="379912"/>
          </a:xfrm>
          <a:prstGeom prst="rect">
            <a:avLst/>
          </a:prstGeom>
        </p:spPr>
        <p:txBody>
          <a:bodyPr vert="horz" wrap="square" lIns="0" tIns="5715" rIns="0" bIns="0" rtlCol="1">
            <a:spAutoFit/>
          </a:bodyPr>
          <a:lstStyle/>
          <a:p>
            <a:pPr marL="12700" marR="5080" rtl="1">
              <a:lnSpc>
                <a:spcPct val="103600"/>
              </a:lnSpc>
              <a:spcBef>
                <a:spcPts val="45"/>
              </a:spcBef>
            </a:pPr>
            <a:r>
              <a:rPr lang="1025" sz="1200" b="1" spc="-20">
                <a:solidFill>
                  <a:srgbClr val="EF3829"/>
                </a:solidFill>
                <a:latin typeface="Montserrat SemiBold" panose="02000505000000020004" pitchFamily="2" charset="77"/>
                <a:cs typeface="Segoe UI"/>
              </a:rPr>
              <a:t>ضربة الشمس هي حالة طارئة تهدد الحياة، اتصل برقم الطوارئ ثلاثة أصفار (000).</a:t>
            </a:r>
            <a:endParaRPr lang="1025" sz="1200" b="1" spc="-20">
              <a:latin typeface="Montserrat SemiBold" panose="02000505000000020004" pitchFamily="2" charset="77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61306" y="4150354"/>
            <a:ext cx="1379855" cy="197490"/>
          </a:xfrm>
          <a:prstGeom prst="rect">
            <a:avLst/>
          </a:prstGeom>
        </p:spPr>
        <p:txBody>
          <a:bodyPr vert="horz" wrap="square" lIns="0" tIns="12700" rIns="0" bIns="0" rtlCol="1">
            <a:spAutoFit/>
          </a:bodyPr>
          <a:lstStyle/>
          <a:p>
            <a:pPr marL="12700" rtl="1">
              <a:lnSpc>
                <a:spcPct val="100000"/>
              </a:lnSpc>
              <a:spcBef>
                <a:spcPts val="100"/>
              </a:spcBef>
            </a:pPr>
            <a:r>
              <a:rPr lang="1025" sz="1200" spc="-20">
                <a:solidFill>
                  <a:srgbClr val="231F20"/>
                </a:solidFill>
                <a:latin typeface="Montserrat Light" pitchFamily="2" charset="77"/>
                <a:cs typeface="Segoe UI"/>
              </a:rPr>
              <a:t>نبض قوي وسريع</a:t>
            </a:r>
            <a:endParaRPr lang="1025" sz="1200" spc="-20">
              <a:latin typeface="Montserrat Light" pitchFamily="2" charset="77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86618" y="2935786"/>
            <a:ext cx="2729230" cy="756920"/>
          </a:xfrm>
          <a:prstGeom prst="rect">
            <a:avLst/>
          </a:prstGeom>
        </p:spPr>
        <p:txBody>
          <a:bodyPr vert="horz" wrap="square" lIns="0" tIns="12700" rIns="0" bIns="0" rtlCol="1">
            <a:spAutoFit/>
          </a:bodyPr>
          <a:lstStyle/>
          <a:p>
            <a:pPr marL="12700" rtl="1">
              <a:lnSpc>
                <a:spcPct val="100000"/>
              </a:lnSpc>
              <a:spcBef>
                <a:spcPts val="100"/>
              </a:spcBef>
            </a:pPr>
            <a:r>
              <a:rPr lang="1025" sz="1200" spc="-20">
                <a:solidFill>
                  <a:srgbClr val="231F20"/>
                </a:solidFill>
                <a:latin typeface="Montserrat Light" pitchFamily="2" charset="77"/>
                <a:cs typeface="Segoe UI"/>
              </a:rPr>
              <a:t>فقدان الوعي</a:t>
            </a:r>
            <a:endParaRPr lang="1025" sz="1200" spc="-20">
              <a:latin typeface="Montserrat Light" pitchFamily="2" charset="77"/>
              <a:cs typeface="Segoe UI"/>
            </a:endParaRPr>
          </a:p>
          <a:p>
            <a:pPr rtl="1">
              <a:lnSpc>
                <a:spcPct val="100000"/>
              </a:lnSpc>
            </a:pPr>
            <a:endParaRPr lang="1025" sz="1500" spc="-20">
              <a:latin typeface="Montserrat Light" pitchFamily="2" charset="77"/>
              <a:cs typeface="Segoe UI"/>
            </a:endParaRPr>
          </a:p>
          <a:p>
            <a:pPr marL="197485" rtl="1">
              <a:lnSpc>
                <a:spcPct val="100000"/>
              </a:lnSpc>
              <a:spcBef>
                <a:spcPts val="1045"/>
              </a:spcBef>
            </a:pPr>
            <a:r>
              <a:rPr lang="1025" sz="1200" spc="-20">
                <a:solidFill>
                  <a:srgbClr val="231F20"/>
                </a:solidFill>
                <a:latin typeface="Montserrat Light" pitchFamily="2" charset="77"/>
                <a:cs typeface="Segoe UI"/>
              </a:rPr>
              <a:t>أعراض تشبه السكتة الدماغية أو الهبوط</a:t>
            </a:r>
            <a:endParaRPr lang="1025" sz="1200" spc="-20">
              <a:latin typeface="Montserrat Light" pitchFamily="2" charset="77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16590" y="2455697"/>
            <a:ext cx="553720" cy="197490"/>
          </a:xfrm>
          <a:prstGeom prst="rect">
            <a:avLst/>
          </a:prstGeom>
        </p:spPr>
        <p:txBody>
          <a:bodyPr vert="horz" wrap="square" lIns="0" tIns="12700" rIns="0" bIns="0" rtlCol="1">
            <a:spAutoFit/>
          </a:bodyPr>
          <a:lstStyle/>
          <a:p>
            <a:pPr marL="12700" rtl="1">
              <a:lnSpc>
                <a:spcPct val="100000"/>
              </a:lnSpc>
              <a:spcBef>
                <a:spcPts val="100"/>
              </a:spcBef>
            </a:pPr>
            <a:r>
              <a:rPr lang="1025" sz="1200" spc="-20">
                <a:solidFill>
                  <a:srgbClr val="231F20"/>
                </a:solidFill>
                <a:latin typeface="Montserrat Light" pitchFamily="2" charset="77"/>
                <a:cs typeface="Segoe UI"/>
              </a:rPr>
              <a:t>النوبات</a:t>
            </a:r>
            <a:endParaRPr lang="1025" sz="1200" spc="-20">
              <a:latin typeface="Montserrat Light" pitchFamily="2" charset="77"/>
              <a:cs typeface="Segoe U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126160" y="902131"/>
            <a:ext cx="3094722" cy="351378"/>
          </a:xfrm>
          <a:prstGeom prst="rect">
            <a:avLst/>
          </a:prstGeom>
        </p:spPr>
        <p:txBody>
          <a:bodyPr vert="horz" wrap="square" lIns="0" tIns="12700" rIns="0" bIns="0" rtlCol="1">
            <a:spAutoFit/>
          </a:bodyPr>
          <a:lstStyle/>
          <a:p>
            <a:pPr marL="12700" rtl="1">
              <a:lnSpc>
                <a:spcPct val="100000"/>
              </a:lnSpc>
              <a:spcBef>
                <a:spcPts val="100"/>
              </a:spcBef>
            </a:pPr>
            <a:r>
              <a:rPr lang="1025" sz="2200" b="1" spc="-20" dirty="0">
                <a:solidFill>
                  <a:srgbClr val="FFA526"/>
                </a:solidFill>
                <a:latin typeface="Montserrat" panose="02000505000000020004" pitchFamily="2" charset="77"/>
                <a:cs typeface="Segoe UI"/>
              </a:rPr>
              <a:t>الإعياء الحراري</a:t>
            </a:r>
            <a:endParaRPr lang="1025" sz="2200" b="1" spc="-20" dirty="0">
              <a:latin typeface="Montserrat" panose="02000505000000020004" pitchFamily="2" charset="77"/>
              <a:cs typeface="Segoe U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48721" y="902131"/>
            <a:ext cx="3380104" cy="351378"/>
          </a:xfrm>
          <a:prstGeom prst="rect">
            <a:avLst/>
          </a:prstGeom>
        </p:spPr>
        <p:txBody>
          <a:bodyPr vert="horz" wrap="square" lIns="0" tIns="12700" rIns="0" bIns="0" rtlCol="1">
            <a:spAutoFit/>
          </a:bodyPr>
          <a:lstStyle/>
          <a:p>
            <a:pPr marL="12700" rtl="1">
              <a:lnSpc>
                <a:spcPct val="100000"/>
              </a:lnSpc>
              <a:spcBef>
                <a:spcPts val="100"/>
              </a:spcBef>
            </a:pPr>
            <a:r>
              <a:rPr lang="1025" sz="2200" b="1" spc="-20">
                <a:solidFill>
                  <a:srgbClr val="EF3829"/>
                </a:solidFill>
                <a:latin typeface="Montserrat" panose="02000505000000020004" pitchFamily="2" charset="77"/>
                <a:cs typeface="Segoe UI"/>
              </a:rPr>
              <a:t>ضربة الشمس</a:t>
            </a:r>
            <a:endParaRPr lang="1025" sz="2200" b="1" spc="-20">
              <a:latin typeface="Montserrat" panose="02000505000000020004" pitchFamily="2" charset="77"/>
              <a:cs typeface="Segoe U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22178" y="939890"/>
            <a:ext cx="306070" cy="234680"/>
          </a:xfrm>
          <a:prstGeom prst="rect">
            <a:avLst/>
          </a:prstGeom>
        </p:spPr>
        <p:txBody>
          <a:bodyPr vert="horz" wrap="square" lIns="0" tIns="11430" rIns="0" bIns="0" rtlCol="1">
            <a:spAutoFit/>
          </a:bodyPr>
          <a:lstStyle/>
          <a:p>
            <a:pPr marL="12700" rtl="1">
              <a:lnSpc>
                <a:spcPct val="100000"/>
              </a:lnSpc>
              <a:spcBef>
                <a:spcPts val="90"/>
              </a:spcBef>
            </a:pPr>
            <a:r>
              <a:rPr lang="1025" sz="1450" b="1" spc="10" dirty="0">
                <a:solidFill>
                  <a:srgbClr val="FFFFFF"/>
                </a:solidFill>
                <a:latin typeface="Montserrat" panose="02000505000000020004" pitchFamily="2" charset="77"/>
                <a:cs typeface="Segoe UI"/>
              </a:rPr>
              <a:t>أو</a:t>
            </a:r>
            <a:endParaRPr lang="1025" sz="1450" b="1" dirty="0">
              <a:latin typeface="Montserrat" panose="02000505000000020004" pitchFamily="2" charset="77"/>
              <a:cs typeface="Segoe U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16590" y="2004346"/>
            <a:ext cx="1117600" cy="197490"/>
          </a:xfrm>
          <a:prstGeom prst="rect">
            <a:avLst/>
          </a:prstGeom>
        </p:spPr>
        <p:txBody>
          <a:bodyPr vert="horz" wrap="square" lIns="0" tIns="12700" rIns="0" bIns="0" rtlCol="1">
            <a:spAutoFit/>
          </a:bodyPr>
          <a:lstStyle/>
          <a:p>
            <a:pPr marL="12700" rtl="1">
              <a:lnSpc>
                <a:spcPct val="100000"/>
              </a:lnSpc>
              <a:spcBef>
                <a:spcPts val="100"/>
              </a:spcBef>
            </a:pPr>
            <a:r>
              <a:rPr lang="1025" sz="1200" spc="-20">
                <a:solidFill>
                  <a:srgbClr val="231F20"/>
                </a:solidFill>
                <a:latin typeface="Montserrat Light" pitchFamily="2" charset="77"/>
                <a:cs typeface="Segoe UI"/>
              </a:rPr>
              <a:t>توقف التعرق</a:t>
            </a:r>
            <a:endParaRPr lang="1025" sz="1200" spc="-20">
              <a:latin typeface="Montserrat Light" pitchFamily="2" charset="77"/>
              <a:cs typeface="Segoe UI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A3410AC-A672-BC45-8943-5D9867C20E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E005EAE-945C-6642-87BA-B3CC069CA89E}"/>
              </a:ext>
            </a:extLst>
          </p:cNvPr>
          <p:cNvSpPr txBox="1"/>
          <p:nvPr/>
        </p:nvSpPr>
        <p:spPr>
          <a:xfrm>
            <a:off x="5819460" y="1562353"/>
            <a:ext cx="2809811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1025" sz="1200" spc="-20">
                <a:solidFill>
                  <a:srgbClr val="231F20"/>
                </a:solidFill>
                <a:latin typeface="Montserrat Light" pitchFamily="2" charset="77"/>
                <a:cs typeface="Segoe UI"/>
              </a:rPr>
              <a:t>الحالة العقلية المرتبكة والهذيان</a:t>
            </a:r>
            <a:endParaRPr lang="1025" sz="1200" spc="-20">
              <a:latin typeface="Montserrat Light" pitchFamily="2" charset="77"/>
              <a:cs typeface="Segoe UI"/>
            </a:endParaRPr>
          </a:p>
        </p:txBody>
      </p:sp>
      <p:pic>
        <p:nvPicPr>
          <p:cNvPr id="38" name="Picture 37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463E1C80-72A4-6E48-8F32-5CA23616AB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892" y="4590009"/>
            <a:ext cx="927100" cy="406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42CFAED-BA11-6F41-B7B6-95F2D295A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9144000" cy="701675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2033" y="5166065"/>
            <a:ext cx="4287978" cy="1516441"/>
          </a:xfrm>
          <a:prstGeom prst="rect">
            <a:avLst/>
          </a:prstGeom>
        </p:spPr>
        <p:txBody>
          <a:bodyPr vert="horz" wrap="square" lIns="0" tIns="92075" rIns="0" bIns="0" rtlCol="1">
            <a:spAutoFit/>
          </a:bodyPr>
          <a:lstStyle/>
          <a:p>
            <a:pPr marL="12700" marR="5080" rtl="1">
              <a:lnSpc>
                <a:spcPts val="3720"/>
              </a:lnSpc>
              <a:spcBef>
                <a:spcPts val="725"/>
              </a:spcBef>
            </a:pPr>
            <a:r>
              <a:rPr lang="1025" sz="3600" b="1" spc="-20">
                <a:latin typeface="Montserrat" panose="02000505000000020004" pitchFamily="2" charset="77"/>
                <a:cs typeface="Segoe UI"/>
              </a:rPr>
              <a:t>نصائح للتغلب على حرارة الصيف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B98B2D02-D723-C644-80F9-F9F7CF5C34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415" y="6500232"/>
            <a:ext cx="1644552" cy="287144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169C947A-C8B5-554D-A298-5C6BAC351D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997" y="4464390"/>
            <a:ext cx="863600" cy="6985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2D3FE36-890B-0B4C-8C34-DCB07F780C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71CCA4F-A642-E248-815D-E5AD33DD2A6C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1025"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299" y="1023584"/>
            <a:ext cx="4676464" cy="923330"/>
          </a:xfrm>
          <a:prstGeom prst="rect">
            <a:avLst/>
          </a:prstGeom>
        </p:spPr>
        <p:txBody>
          <a:bodyPr vert="horz" wrap="square" lIns="0" tIns="12700" rIns="0" bIns="0" rtlCol="1">
            <a:spAutoFit/>
          </a:bodyPr>
          <a:lstStyle/>
          <a:p>
            <a:pPr marL="12700" rtl="1">
              <a:lnSpc>
                <a:spcPts val="1935"/>
              </a:lnSpc>
              <a:spcBef>
                <a:spcPts val="100"/>
              </a:spcBef>
            </a:pPr>
            <a:r>
              <a:rPr lang="1025" sz="1700" spc="-20">
                <a:solidFill>
                  <a:srgbClr val="004386"/>
                </a:solidFill>
                <a:latin typeface="Montserrat" panose="02000505000000020004" pitchFamily="2" charset="77"/>
                <a:cs typeface="Segoe UI"/>
              </a:rPr>
              <a:t>نصائح </a:t>
            </a:r>
            <a:r>
              <a:rPr lang="1025" sz="1700" spc="-20">
                <a:solidFill>
                  <a:srgbClr val="EF3829"/>
                </a:solidFill>
                <a:latin typeface="Montserrat" panose="02000505000000020004" pitchFamily="2" charset="77"/>
                <a:cs typeface="Segoe UI"/>
              </a:rPr>
              <a:t>للتغلب على حرارة</a:t>
            </a:r>
            <a:r>
              <a:rPr lang="1025" sz="1700" spc="-20">
                <a:solidFill>
                  <a:srgbClr val="004386"/>
                </a:solidFill>
                <a:latin typeface="Montserrat" panose="02000505000000020004" pitchFamily="2" charset="77"/>
                <a:cs typeface="Segoe UI"/>
              </a:rPr>
              <a:t> الصيف</a:t>
            </a:r>
            <a:endParaRPr lang="1025" sz="1700" spc="-20">
              <a:latin typeface="Montserrat" panose="02000505000000020004" pitchFamily="2" charset="77"/>
              <a:cs typeface="Segoe UI"/>
            </a:endParaRPr>
          </a:p>
          <a:p>
            <a:pPr marL="12700" rtl="1">
              <a:lnSpc>
                <a:spcPts val="5175"/>
              </a:lnSpc>
            </a:pPr>
            <a:r>
              <a:rPr lang="1025" sz="4400" b="1" spc="-20">
                <a:solidFill>
                  <a:srgbClr val="004386"/>
                </a:solidFill>
                <a:latin typeface="Montserrat" panose="02000505000000020004" pitchFamily="2" charset="77"/>
                <a:cs typeface="Segoe UI"/>
              </a:rPr>
              <a:t>حافظ على رطوبتك</a:t>
            </a:r>
            <a:endParaRPr lang="1025" sz="4400" b="1" spc="-20">
              <a:latin typeface="Montserrat" panose="02000505000000020004" pitchFamily="2" charset="77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0998" y="2597983"/>
            <a:ext cx="5058942" cy="2737485"/>
          </a:xfrm>
          <a:prstGeom prst="rect">
            <a:avLst/>
          </a:prstGeom>
        </p:spPr>
        <p:txBody>
          <a:bodyPr vert="horz" wrap="square" lIns="0" tIns="48260" rIns="0" bIns="0" rtlCol="1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380"/>
              </a:spcBef>
            </a:pPr>
            <a:r>
              <a:rPr lang="1025" sz="1600" spc="-30" dirty="0">
                <a:solidFill>
                  <a:srgbClr val="231F20"/>
                </a:solidFill>
                <a:latin typeface="Montserrat Light" pitchFamily="2" charset="77"/>
                <a:cs typeface="Segoe UI"/>
              </a:rPr>
              <a:t>اشرب الماء بانتظام طوال اليوم،</a:t>
            </a:r>
            <a:endParaRPr lang="1025" sz="1600" spc="-30" dirty="0">
              <a:latin typeface="Montserrat Light" pitchFamily="2" charset="77"/>
              <a:cs typeface="Segoe UI"/>
            </a:endParaRPr>
          </a:p>
          <a:p>
            <a:pPr marL="12700" marR="380365" algn="r" rtl="1">
              <a:lnSpc>
                <a:spcPct val="114599"/>
              </a:lnSpc>
            </a:pPr>
            <a:r>
              <a:rPr lang="1025" sz="1600" spc="-30" dirty="0">
                <a:solidFill>
                  <a:srgbClr val="231F20"/>
                </a:solidFill>
                <a:latin typeface="Montserrat Light" pitchFamily="2" charset="77"/>
                <a:cs typeface="Segoe UI"/>
              </a:rPr>
              <a:t>حتى لو لم تشعر بالعطش. تحقق من لون بولك، إذا كان شاحبًا فأنت تشرب كمية كافية</a:t>
            </a:r>
            <a:endParaRPr lang="1025" sz="1600" spc="-30" dirty="0">
              <a:latin typeface="Montserrat Light" pitchFamily="2" charset="77"/>
              <a:cs typeface="Segoe UI"/>
            </a:endParaRPr>
          </a:p>
          <a:p>
            <a:pPr marL="12700" marR="562610" algn="r" rtl="1">
              <a:lnSpc>
                <a:spcPct val="217899"/>
              </a:lnSpc>
            </a:pPr>
            <a:r>
              <a:rPr lang="1025" sz="1600" spc="-30" dirty="0">
                <a:solidFill>
                  <a:srgbClr val="231F20"/>
                </a:solidFill>
                <a:latin typeface="Montserrat Light" pitchFamily="2" charset="77"/>
                <a:cs typeface="Segoe UI"/>
              </a:rPr>
              <a:t>اصطحب معك زجاجة ماء إذا ذهبت للخارج ولا تسرف في شرب الكحوليات</a:t>
            </a:r>
            <a:endParaRPr lang="1025" sz="1600" spc="-30" dirty="0">
              <a:latin typeface="Montserrat Light" pitchFamily="2" charset="77"/>
              <a:cs typeface="Segoe UI"/>
            </a:endParaRPr>
          </a:p>
          <a:p>
            <a:pPr algn="r" rtl="1">
              <a:lnSpc>
                <a:spcPct val="100000"/>
              </a:lnSpc>
              <a:spcBef>
                <a:spcPts val="30"/>
              </a:spcBef>
            </a:pPr>
            <a:endParaRPr lang="1025" sz="1600" spc="-30" dirty="0">
              <a:latin typeface="Montserrat Light" pitchFamily="2" charset="77"/>
              <a:cs typeface="Segoe UI"/>
            </a:endParaRPr>
          </a:p>
          <a:p>
            <a:pPr marL="12700" marR="5080" algn="r" rtl="1">
              <a:lnSpc>
                <a:spcPct val="114599"/>
              </a:lnSpc>
            </a:pPr>
            <a:r>
              <a:rPr lang="1025" sz="1600" spc="-30" dirty="0">
                <a:solidFill>
                  <a:srgbClr val="231F20"/>
                </a:solidFill>
                <a:latin typeface="Montserrat Light" pitchFamily="2" charset="77"/>
                <a:cs typeface="Segoe UI"/>
              </a:rPr>
              <a:t>إذا كان طبيبك عادةً ما يحد من السوائل الخاصة بك، فتحقق من الكمية التي يجب تناولها أثناء الطقس الحار</a:t>
            </a:r>
            <a:endParaRPr lang="1025" sz="1600" spc="-30" dirty="0">
              <a:latin typeface="Montserrat Light" pitchFamily="2" charset="77"/>
              <a:cs typeface="Segoe U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42400" y="2728803"/>
            <a:ext cx="2442946" cy="24429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1"/>
          <a:lstStyle/>
          <a:p>
            <a:endParaRPr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9BEF2D-F1D3-7349-B67A-AFEC3F3996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87CEBCB7-A2B8-F14A-8DFF-ACA38058C7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480" y="4198821"/>
            <a:ext cx="347266" cy="308681"/>
          </a:xfrm>
          <a:prstGeom prst="rect">
            <a:avLst/>
          </a:prstGeom>
        </p:spPr>
      </p:pic>
      <p:pic>
        <p:nvPicPr>
          <p:cNvPr id="18" name="Picture 17" descr="Logo, icon&#10;&#10;Description automatically generated">
            <a:extLst>
              <a:ext uri="{FF2B5EF4-FFF2-40B4-BE49-F238E27FC236}">
                <a16:creationId xmlns:a16="http://schemas.microsoft.com/office/drawing/2014/main" id="{D405D0A0-CE9B-764F-BC1E-C44BCD5A3A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689" y="4756047"/>
            <a:ext cx="347266" cy="308681"/>
          </a:xfrm>
          <a:prstGeom prst="rect">
            <a:avLst/>
          </a:prstGeom>
        </p:spPr>
      </p:pic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A1557492-7D9D-E643-8974-99B258D518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022" y="2597983"/>
            <a:ext cx="347266" cy="308681"/>
          </a:xfrm>
          <a:prstGeom prst="rect">
            <a:avLst/>
          </a:prstGeom>
        </p:spPr>
      </p:pic>
      <p:pic>
        <p:nvPicPr>
          <p:cNvPr id="20" name="Picture 19" descr="Logo, icon&#10;&#10;Description automatically generated">
            <a:extLst>
              <a:ext uri="{FF2B5EF4-FFF2-40B4-BE49-F238E27FC236}">
                <a16:creationId xmlns:a16="http://schemas.microsoft.com/office/drawing/2014/main" id="{C1CBBE05-5507-A84C-9C23-166C4686F1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022" y="3641595"/>
            <a:ext cx="347266" cy="3086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39DBB3D-3D96-F047-87FC-294BFFB6BB16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1025"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568" y="1023584"/>
            <a:ext cx="5449917" cy="923330"/>
          </a:xfrm>
          <a:prstGeom prst="rect">
            <a:avLst/>
          </a:prstGeom>
        </p:spPr>
        <p:txBody>
          <a:bodyPr vert="horz" wrap="square" lIns="0" tIns="12700" rIns="0" bIns="0" rtlCol="1">
            <a:spAutoFit/>
          </a:bodyPr>
          <a:lstStyle/>
          <a:p>
            <a:pPr marL="12700" rtl="1">
              <a:lnSpc>
                <a:spcPts val="1935"/>
              </a:lnSpc>
              <a:spcBef>
                <a:spcPts val="100"/>
              </a:spcBef>
            </a:pPr>
            <a:r>
              <a:rPr lang="1025" sz="1700" spc="-20" dirty="0">
                <a:solidFill>
                  <a:srgbClr val="004386"/>
                </a:solidFill>
                <a:latin typeface="Montserrat" panose="02000505000000020004" pitchFamily="2" charset="77"/>
                <a:cs typeface="Segoe UI"/>
              </a:rPr>
              <a:t>نصائح </a:t>
            </a:r>
            <a:r>
              <a:rPr lang="1025" sz="1700" spc="-20" dirty="0">
                <a:solidFill>
                  <a:srgbClr val="EF3829"/>
                </a:solidFill>
                <a:latin typeface="Montserrat" panose="02000505000000020004" pitchFamily="2" charset="77"/>
                <a:cs typeface="Segoe UI"/>
              </a:rPr>
              <a:t>للتغلب على حرارة</a:t>
            </a:r>
            <a:r>
              <a:rPr lang="1025" sz="1700" spc="-20" dirty="0">
                <a:solidFill>
                  <a:srgbClr val="004386"/>
                </a:solidFill>
                <a:latin typeface="Montserrat" panose="02000505000000020004" pitchFamily="2" charset="77"/>
                <a:cs typeface="Segoe UI"/>
              </a:rPr>
              <a:t> الصيف</a:t>
            </a:r>
            <a:endParaRPr lang="1025" sz="1700" spc="-20" dirty="0">
              <a:latin typeface="Montserrat" panose="02000505000000020004" pitchFamily="2" charset="77"/>
              <a:cs typeface="Segoe UI"/>
            </a:endParaRPr>
          </a:p>
          <a:p>
            <a:pPr marL="12700" rtl="1">
              <a:lnSpc>
                <a:spcPts val="5175"/>
              </a:lnSpc>
            </a:pPr>
            <a:r>
              <a:rPr lang="1025" sz="4400" b="1" spc="-20" dirty="0">
                <a:solidFill>
                  <a:srgbClr val="004386"/>
                </a:solidFill>
                <a:latin typeface="Montserrat" panose="02000505000000020004" pitchFamily="2" charset="77"/>
                <a:cs typeface="Segoe UI"/>
              </a:rPr>
              <a:t>حافظ على برودة الجسم</a:t>
            </a:r>
            <a:endParaRPr lang="1025" sz="4400" b="1" spc="-20" dirty="0">
              <a:latin typeface="Montserrat" panose="02000505000000020004" pitchFamily="2" charset="77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6972" y="2689739"/>
            <a:ext cx="4375557" cy="2466381"/>
          </a:xfrm>
          <a:prstGeom prst="rect">
            <a:avLst/>
          </a:prstGeom>
        </p:spPr>
        <p:txBody>
          <a:bodyPr vert="horz" wrap="square" lIns="0" tIns="12700" rIns="0" bIns="0" rtlCol="1">
            <a:spAutoFit/>
          </a:bodyPr>
          <a:lstStyle/>
          <a:p>
            <a:pPr marL="12700" marR="5080" algn="r" rtl="1">
              <a:lnSpc>
                <a:spcPct val="114599"/>
              </a:lnSpc>
              <a:spcBef>
                <a:spcPts val="100"/>
              </a:spcBef>
            </a:pPr>
            <a:r>
              <a:rPr lang="1025" sz="1600" spc="-30" dirty="0">
                <a:solidFill>
                  <a:srgbClr val="231F20"/>
                </a:solidFill>
                <a:latin typeface="Montserrat Light" pitchFamily="2" charset="77"/>
                <a:cs typeface="Segoe UI"/>
              </a:rPr>
              <a:t>استخدم مكيف الهواء والمراوح إن أمكن.  احمِ نفسك من أشعة الشمس بارتداء قبعة واستخدام واقي الشمس. تجنب الخروج خلال الفترة الزمنية الأكثر سخونة من اليوم</a:t>
            </a:r>
            <a:endParaRPr lang="1025" sz="1600" spc="-30" dirty="0">
              <a:latin typeface="Montserrat Light" pitchFamily="2" charset="77"/>
              <a:cs typeface="Segoe UI"/>
            </a:endParaRPr>
          </a:p>
          <a:p>
            <a:pPr algn="r" rtl="1">
              <a:lnSpc>
                <a:spcPct val="100000"/>
              </a:lnSpc>
              <a:spcBef>
                <a:spcPts val="30"/>
              </a:spcBef>
            </a:pPr>
            <a:endParaRPr lang="1025" sz="1600" spc="-30" dirty="0">
              <a:latin typeface="Montserrat Light" pitchFamily="2" charset="77"/>
              <a:cs typeface="Segoe UI"/>
            </a:endParaRPr>
          </a:p>
          <a:p>
            <a:pPr marL="12700" marR="431165" algn="r" rtl="1">
              <a:lnSpc>
                <a:spcPct val="114599"/>
              </a:lnSpc>
            </a:pPr>
            <a:r>
              <a:rPr lang="1025" sz="1600" spc="-30" dirty="0">
                <a:solidFill>
                  <a:srgbClr val="231F20"/>
                </a:solidFill>
                <a:latin typeface="Montserrat Light" pitchFamily="2" charset="77"/>
                <a:cs typeface="Segoe UI"/>
              </a:rPr>
              <a:t>استخدام مناشف مبللة ووضع قدميك في ماء بارد والاستحمام بماء فاتر (وليس باردًا)</a:t>
            </a:r>
            <a:endParaRPr lang="1025" sz="1600" spc="-30" dirty="0">
              <a:latin typeface="Montserrat Light" pitchFamily="2" charset="77"/>
              <a:cs typeface="Segoe UI"/>
            </a:endParaRPr>
          </a:p>
          <a:p>
            <a:pPr algn="r" rtl="1">
              <a:lnSpc>
                <a:spcPct val="100000"/>
              </a:lnSpc>
              <a:spcBef>
                <a:spcPts val="35"/>
              </a:spcBef>
            </a:pPr>
            <a:endParaRPr lang="1025" sz="1600" spc="-30" dirty="0">
              <a:latin typeface="Montserrat Light" pitchFamily="2" charset="77"/>
              <a:cs typeface="Segoe UI"/>
            </a:endParaRPr>
          </a:p>
          <a:p>
            <a:pPr marL="12700" marR="118110" algn="r" rtl="1">
              <a:lnSpc>
                <a:spcPct val="114599"/>
              </a:lnSpc>
            </a:pPr>
            <a:r>
              <a:rPr lang="1025" sz="1600" spc="-30" dirty="0">
                <a:solidFill>
                  <a:srgbClr val="231F20"/>
                </a:solidFill>
                <a:latin typeface="Montserrat Light" pitchFamily="2" charset="77"/>
                <a:cs typeface="Segoe UI"/>
              </a:rPr>
              <a:t>تجنب النشاط المكثف مثل التمارين الرياضية والترميم والبستنة</a:t>
            </a:r>
            <a:endParaRPr lang="1025" sz="1600" spc="-30" dirty="0">
              <a:latin typeface="Montserrat Light" pitchFamily="2" charset="77"/>
              <a:cs typeface="Segoe UI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5DF8617-3174-BE4D-AAFC-0194F2753D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3092849B-0AB5-4544-A6E5-FF6B5BA9A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219" y="2732924"/>
            <a:ext cx="347266" cy="308681"/>
          </a:xfrm>
          <a:prstGeom prst="rect">
            <a:avLst/>
          </a:prstGeom>
        </p:spPr>
      </p:pic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E553F3F8-8F9B-4A4D-96DA-5DB56A751E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219" y="3814275"/>
            <a:ext cx="347266" cy="308681"/>
          </a:xfrm>
          <a:prstGeom prst="rect">
            <a:avLst/>
          </a:prstGeom>
        </p:spPr>
      </p:pic>
      <p:pic>
        <p:nvPicPr>
          <p:cNvPr id="20" name="Picture 19" descr="Logo, icon&#10;&#10;Description automatically generated">
            <a:extLst>
              <a:ext uri="{FF2B5EF4-FFF2-40B4-BE49-F238E27FC236}">
                <a16:creationId xmlns:a16="http://schemas.microsoft.com/office/drawing/2014/main" id="{6CC46701-EB87-DD4F-920D-AEADA7D8B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862" y="4615799"/>
            <a:ext cx="347266" cy="308681"/>
          </a:xfrm>
          <a:prstGeom prst="rect">
            <a:avLst/>
          </a:prstGeom>
        </p:spPr>
      </p:pic>
      <p:pic>
        <p:nvPicPr>
          <p:cNvPr id="23" name="Picture 22" descr="Logo, icon&#10;&#10;Description automatically generated">
            <a:extLst>
              <a:ext uri="{FF2B5EF4-FFF2-40B4-BE49-F238E27FC236}">
                <a16:creationId xmlns:a16="http://schemas.microsoft.com/office/drawing/2014/main" id="{BCA69094-B33E-4A4D-A0BC-53F53BAD14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666" y="2732924"/>
            <a:ext cx="29337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4602F1F-A316-8F4F-B98A-C8677001D200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1025"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299" y="1023584"/>
            <a:ext cx="5305425" cy="929005"/>
          </a:xfrm>
          <a:prstGeom prst="rect">
            <a:avLst/>
          </a:prstGeom>
        </p:spPr>
        <p:txBody>
          <a:bodyPr vert="horz" wrap="square" lIns="0" tIns="12700" rIns="0" bIns="0" rtlCol="1">
            <a:spAutoFit/>
          </a:bodyPr>
          <a:lstStyle/>
          <a:p>
            <a:pPr marL="12700" rtl="1">
              <a:lnSpc>
                <a:spcPts val="1935"/>
              </a:lnSpc>
              <a:spcBef>
                <a:spcPts val="100"/>
              </a:spcBef>
            </a:pPr>
            <a:r>
              <a:rPr lang="1025" sz="1700" spc="-20">
                <a:solidFill>
                  <a:srgbClr val="004386"/>
                </a:solidFill>
                <a:latin typeface="Montserrat" panose="02000505000000020004" pitchFamily="2" charset="77"/>
                <a:cs typeface="Segoe UI"/>
              </a:rPr>
              <a:t>نصائح </a:t>
            </a:r>
            <a:r>
              <a:rPr lang="1025" sz="1700" spc="-20">
                <a:solidFill>
                  <a:srgbClr val="EF3829"/>
                </a:solidFill>
                <a:latin typeface="Montserrat" panose="02000505000000020004" pitchFamily="2" charset="77"/>
                <a:cs typeface="Segoe UI"/>
              </a:rPr>
              <a:t>للتغلب على حرارة</a:t>
            </a:r>
            <a:r>
              <a:rPr lang="1025" sz="1700" spc="-20">
                <a:solidFill>
                  <a:srgbClr val="004386"/>
                </a:solidFill>
                <a:latin typeface="Montserrat" panose="02000505000000020004" pitchFamily="2" charset="77"/>
                <a:cs typeface="Segoe UI"/>
              </a:rPr>
              <a:t> الصيف</a:t>
            </a:r>
            <a:endParaRPr lang="1025" sz="1700" spc="-20">
              <a:latin typeface="Montserrat" panose="02000505000000020004" pitchFamily="2" charset="77"/>
              <a:cs typeface="Segoe UI"/>
            </a:endParaRPr>
          </a:p>
          <a:p>
            <a:pPr marL="12700" rtl="1">
              <a:lnSpc>
                <a:spcPts val="5175"/>
              </a:lnSpc>
            </a:pPr>
            <a:r>
              <a:rPr lang="1025" sz="4400" b="1" spc="-20">
                <a:solidFill>
                  <a:srgbClr val="004386"/>
                </a:solidFill>
                <a:latin typeface="Montserrat" panose="02000505000000020004" pitchFamily="2" charset="77"/>
                <a:cs typeface="Segoe UI"/>
              </a:rPr>
              <a:t>تفقد الآخرين</a:t>
            </a:r>
            <a:endParaRPr lang="1025" sz="4400" b="1" spc="-20">
              <a:latin typeface="Montserrat" panose="02000505000000020004" pitchFamily="2" charset="77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1956" y="2687772"/>
            <a:ext cx="4771665" cy="2715039"/>
          </a:xfrm>
          <a:prstGeom prst="rect">
            <a:avLst/>
          </a:prstGeom>
        </p:spPr>
        <p:txBody>
          <a:bodyPr vert="horz" wrap="square" lIns="0" tIns="12700" rIns="0" bIns="0" rtlCol="1">
            <a:spAutoFit/>
          </a:bodyPr>
          <a:lstStyle/>
          <a:p>
            <a:pPr marL="12700" marR="5080" algn="r" rtl="1">
              <a:lnSpc>
                <a:spcPct val="114599"/>
              </a:lnSpc>
              <a:spcBef>
                <a:spcPts val="100"/>
              </a:spcBef>
            </a:pPr>
            <a:r>
              <a:rPr lang="1025" sz="1600" spc="-30" dirty="0">
                <a:solidFill>
                  <a:srgbClr val="231F20"/>
                </a:solidFill>
                <a:latin typeface="Montserrat Light" pitchFamily="2" charset="77"/>
                <a:cs typeface="Segoe UI"/>
              </a:rPr>
              <a:t>مراقبة كبار السن والذين يعيشون بمفردهم والأطفال والأشخاص الذين يعانون من حالات طبية</a:t>
            </a:r>
            <a:endParaRPr lang="1025" sz="1600" spc="-30" dirty="0">
              <a:latin typeface="Montserrat Light" pitchFamily="2" charset="77"/>
              <a:cs typeface="Segoe UI"/>
            </a:endParaRPr>
          </a:p>
          <a:p>
            <a:pPr algn="r" rtl="1">
              <a:lnSpc>
                <a:spcPct val="100000"/>
              </a:lnSpc>
              <a:spcBef>
                <a:spcPts val="30"/>
              </a:spcBef>
            </a:pPr>
            <a:endParaRPr lang="1025" sz="1600" spc="-30" dirty="0">
              <a:latin typeface="Montserrat Light" pitchFamily="2" charset="77"/>
              <a:cs typeface="Segoe UI"/>
            </a:endParaRPr>
          </a:p>
          <a:p>
            <a:pPr marL="12700" marR="130175" algn="r" rtl="1">
              <a:lnSpc>
                <a:spcPct val="114599"/>
              </a:lnSpc>
            </a:pPr>
            <a:r>
              <a:rPr lang="1025" sz="1600" spc="-30" dirty="0">
                <a:solidFill>
                  <a:srgbClr val="231F20"/>
                </a:solidFill>
                <a:latin typeface="Montserrat Light" pitchFamily="2" charset="77"/>
                <a:cs typeface="Segoe UI"/>
              </a:rPr>
              <a:t>اتصل بهم أو قم بزيارتهم مرة واحدة على الأقل في أي يوم يكون شديد الحرارة</a:t>
            </a:r>
            <a:endParaRPr lang="1025" sz="1600" spc="-30" dirty="0">
              <a:latin typeface="Montserrat Light" pitchFamily="2" charset="77"/>
              <a:cs typeface="Segoe UI"/>
            </a:endParaRPr>
          </a:p>
          <a:p>
            <a:pPr algn="r" rtl="1">
              <a:lnSpc>
                <a:spcPct val="100000"/>
              </a:lnSpc>
              <a:spcBef>
                <a:spcPts val="10"/>
              </a:spcBef>
            </a:pPr>
            <a:endParaRPr lang="1025" sz="1850" spc="-30" dirty="0">
              <a:latin typeface="Montserrat Light" pitchFamily="2" charset="77"/>
              <a:cs typeface="Segoe UI"/>
            </a:endParaRPr>
          </a:p>
          <a:p>
            <a:pPr marL="12700" algn="r" rtl="1">
              <a:lnSpc>
                <a:spcPct val="100000"/>
              </a:lnSpc>
            </a:pPr>
            <a:r>
              <a:rPr lang="1025" sz="1600" spc="-30" dirty="0">
                <a:solidFill>
                  <a:srgbClr val="231F20"/>
                </a:solidFill>
                <a:latin typeface="Montserrat Light" pitchFamily="2" charset="77"/>
                <a:cs typeface="Segoe UI"/>
              </a:rPr>
              <a:t>شجعهم على شرب الكثير من الماء</a:t>
            </a:r>
            <a:endParaRPr lang="1025" sz="1600" spc="-30" dirty="0">
              <a:latin typeface="Montserrat Light" pitchFamily="2" charset="77"/>
              <a:cs typeface="Segoe UI"/>
            </a:endParaRPr>
          </a:p>
          <a:p>
            <a:pPr algn="r" rtl="1">
              <a:lnSpc>
                <a:spcPct val="100000"/>
              </a:lnSpc>
              <a:spcBef>
                <a:spcPts val="35"/>
              </a:spcBef>
            </a:pPr>
            <a:endParaRPr lang="1025" sz="1600" spc="-30" dirty="0">
              <a:latin typeface="Montserrat Light" pitchFamily="2" charset="77"/>
              <a:cs typeface="Segoe UI"/>
            </a:endParaRPr>
          </a:p>
          <a:p>
            <a:pPr marL="12700" marR="8890" algn="r" rtl="1">
              <a:lnSpc>
                <a:spcPct val="114599"/>
              </a:lnSpc>
            </a:pPr>
            <a:r>
              <a:rPr lang="1025" sz="1600" spc="-30" dirty="0">
                <a:solidFill>
                  <a:srgbClr val="231F20"/>
                </a:solidFill>
                <a:latin typeface="Montserrat Light" pitchFamily="2" charset="77"/>
                <a:cs typeface="Segoe UI"/>
              </a:rPr>
              <a:t>إذا لاحظت أعراض مرض متعلقة بالحرارة، فاطلب المساعدة الطبية</a:t>
            </a:r>
            <a:endParaRPr lang="1025" sz="1600" spc="-30" dirty="0">
              <a:latin typeface="Montserrat Light" pitchFamily="2" charset="77"/>
              <a:cs typeface="Segoe UI"/>
            </a:endParaRPr>
          </a:p>
        </p:txBody>
      </p:sp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376D62C6-894F-5845-B63C-63F3F7FDD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934" y="2740887"/>
            <a:ext cx="347266" cy="308681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C8C60D52-B062-994F-809E-854C0AE69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879" y="3581957"/>
            <a:ext cx="347266" cy="308681"/>
          </a:xfrm>
          <a:prstGeom prst="rect">
            <a:avLst/>
          </a:prstGeom>
        </p:spPr>
      </p:pic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FF01D660-02B3-1441-8A61-B6E224F79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879" y="4881993"/>
            <a:ext cx="347266" cy="308681"/>
          </a:xfrm>
          <a:prstGeom prst="rect">
            <a:avLst/>
          </a:prstGeom>
        </p:spPr>
      </p:pic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A57A0963-1467-5A42-86B1-218930CE5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577" y="4379106"/>
            <a:ext cx="347266" cy="3086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7960A7-2BFD-8A47-9541-ED8D44480C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1B9314E4-D8B8-1549-9D38-6CBBB55C9F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400" y="2531638"/>
            <a:ext cx="2438400" cy="27813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03C393D-FB46-8F45-A1C7-E8A5049D8BAB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1025"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4778" y="1023584"/>
            <a:ext cx="5259935" cy="923330"/>
          </a:xfrm>
          <a:prstGeom prst="rect">
            <a:avLst/>
          </a:prstGeom>
        </p:spPr>
        <p:txBody>
          <a:bodyPr vert="horz" wrap="square" lIns="0" tIns="12700" rIns="0" bIns="0" rtlCol="1">
            <a:spAutoFit/>
          </a:bodyPr>
          <a:lstStyle/>
          <a:p>
            <a:pPr marL="12700" rtl="1">
              <a:lnSpc>
                <a:spcPts val="1935"/>
              </a:lnSpc>
              <a:spcBef>
                <a:spcPts val="100"/>
              </a:spcBef>
            </a:pPr>
            <a:r>
              <a:rPr lang="1025" sz="1700" spc="-20" dirty="0">
                <a:solidFill>
                  <a:srgbClr val="004386"/>
                </a:solidFill>
                <a:latin typeface="Montserrat" panose="02000505000000020004" pitchFamily="2" charset="77"/>
                <a:cs typeface="Segoe UI"/>
              </a:rPr>
              <a:t>نصائح </a:t>
            </a:r>
            <a:r>
              <a:rPr lang="1025" sz="1700" spc="-20" dirty="0">
                <a:solidFill>
                  <a:srgbClr val="EF3829"/>
                </a:solidFill>
                <a:latin typeface="Montserrat" panose="02000505000000020004" pitchFamily="2" charset="77"/>
                <a:cs typeface="Segoe UI"/>
              </a:rPr>
              <a:t>للتغلب على حرارة</a:t>
            </a:r>
            <a:r>
              <a:rPr lang="1025" sz="1700" spc="-20" dirty="0">
                <a:solidFill>
                  <a:srgbClr val="004386"/>
                </a:solidFill>
                <a:latin typeface="Montserrat" panose="02000505000000020004" pitchFamily="2" charset="77"/>
                <a:cs typeface="Segoe UI"/>
              </a:rPr>
              <a:t> الصيف</a:t>
            </a:r>
            <a:endParaRPr lang="1025" sz="1700" spc="-20" dirty="0">
              <a:latin typeface="Montserrat" panose="02000505000000020004" pitchFamily="2" charset="77"/>
              <a:cs typeface="Segoe UI"/>
            </a:endParaRPr>
          </a:p>
          <a:p>
            <a:pPr marL="12700" rtl="1">
              <a:lnSpc>
                <a:spcPts val="5175"/>
              </a:lnSpc>
            </a:pPr>
            <a:r>
              <a:rPr lang="1025" sz="4400" b="1" spc="-20" dirty="0">
                <a:solidFill>
                  <a:srgbClr val="004386"/>
                </a:solidFill>
                <a:latin typeface="Montserrat" panose="02000505000000020004" pitchFamily="2" charset="77"/>
                <a:cs typeface="Segoe UI"/>
              </a:rPr>
              <a:t>السيارات الساخنة قاتلة</a:t>
            </a:r>
            <a:endParaRPr lang="1025" sz="4400" b="1" spc="-20" dirty="0">
              <a:latin typeface="Montserrat" panose="02000505000000020004" pitchFamily="2" charset="77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7992" y="2754938"/>
            <a:ext cx="4940690" cy="2749535"/>
          </a:xfrm>
          <a:prstGeom prst="rect">
            <a:avLst/>
          </a:prstGeom>
        </p:spPr>
        <p:txBody>
          <a:bodyPr vert="horz" wrap="square" lIns="0" tIns="12700" rIns="0" bIns="0" rtlCol="1">
            <a:spAutoFit/>
          </a:bodyPr>
          <a:lstStyle/>
          <a:p>
            <a:pPr marL="12700" marR="5080" algn="r" rtl="1">
              <a:lnSpc>
                <a:spcPct val="114599"/>
              </a:lnSpc>
              <a:spcBef>
                <a:spcPts val="100"/>
              </a:spcBef>
            </a:pPr>
            <a:r>
              <a:rPr lang="1025" sz="1600" spc="-30" dirty="0">
                <a:solidFill>
                  <a:srgbClr val="231F20"/>
                </a:solidFill>
                <a:latin typeface="Montserrat Light" pitchFamily="2" charset="77"/>
                <a:cs typeface="Segoe UI"/>
              </a:rPr>
              <a:t>لا تترك الأطفال أو كبار السن أو الحيوانات الأليفة مطلقًا في سيارة متوقفة، يمكن أن تتضاعف درجة الحرارة في غضون دقائق</a:t>
            </a:r>
            <a:endParaRPr lang="1025" sz="1600" spc="-30" dirty="0">
              <a:latin typeface="Montserrat Light" pitchFamily="2" charset="77"/>
              <a:cs typeface="Segoe UI"/>
            </a:endParaRPr>
          </a:p>
          <a:p>
            <a:pPr algn="r" rtl="1">
              <a:lnSpc>
                <a:spcPct val="100000"/>
              </a:lnSpc>
              <a:spcBef>
                <a:spcPts val="30"/>
              </a:spcBef>
            </a:pPr>
            <a:endParaRPr lang="1025" sz="1600" spc="-30" dirty="0">
              <a:latin typeface="Montserrat Light" pitchFamily="2" charset="77"/>
              <a:cs typeface="Segoe UI"/>
            </a:endParaRPr>
          </a:p>
          <a:p>
            <a:pPr marL="12700" marR="389255" algn="r" rtl="1">
              <a:lnSpc>
                <a:spcPct val="114599"/>
              </a:lnSpc>
            </a:pPr>
            <a:r>
              <a:rPr lang="1025" sz="1600" spc="-30" dirty="0">
                <a:solidFill>
                  <a:srgbClr val="231F20"/>
                </a:solidFill>
                <a:latin typeface="Montserrat Light" pitchFamily="2" charset="77"/>
                <a:cs typeface="Segoe UI"/>
              </a:rPr>
              <a:t>ترتفع درجة حرارة جسم الطفل ثلاث إلى خمس مرات أسرع من البالغين</a:t>
            </a:r>
            <a:endParaRPr lang="1025" sz="1600" spc="-30" dirty="0">
              <a:latin typeface="Montserrat Light" pitchFamily="2" charset="77"/>
              <a:cs typeface="Segoe UI"/>
            </a:endParaRPr>
          </a:p>
          <a:p>
            <a:pPr algn="r" rtl="1">
              <a:lnSpc>
                <a:spcPct val="100000"/>
              </a:lnSpc>
              <a:spcBef>
                <a:spcPts val="35"/>
              </a:spcBef>
            </a:pPr>
            <a:endParaRPr lang="1025" sz="1600" spc="-30" dirty="0">
              <a:latin typeface="Montserrat Light" pitchFamily="2" charset="77"/>
              <a:cs typeface="Segoe UI"/>
            </a:endParaRPr>
          </a:p>
          <a:p>
            <a:pPr marL="12700" marR="156845" algn="r" rtl="1">
              <a:lnSpc>
                <a:spcPct val="114599"/>
              </a:lnSpc>
            </a:pPr>
            <a:r>
              <a:rPr lang="1025" sz="1600" spc="-30" dirty="0">
                <a:solidFill>
                  <a:srgbClr val="231F20"/>
                </a:solidFill>
                <a:latin typeface="Montserrat Light" pitchFamily="2" charset="77"/>
                <a:cs typeface="Segoe UI"/>
              </a:rPr>
              <a:t>حتى في اليوم المعتدل الطقس، يمكن أن تكون درجة الحرارة داخل سيارة متوقفة أعلى بنسبة 20 إلى 30 درجة من الحرارة في الخارج</a:t>
            </a:r>
            <a:endParaRPr lang="1025" sz="1600" spc="-30" dirty="0">
              <a:latin typeface="Montserrat Light" pitchFamily="2" charset="77"/>
              <a:cs typeface="Segoe U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3EAC83-FD58-F746-BE02-5C6F12ACB1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865F7356-9F06-C145-ABBD-E583936B0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662" y="3864635"/>
            <a:ext cx="347266" cy="308681"/>
          </a:xfrm>
          <a:prstGeom prst="rect">
            <a:avLst/>
          </a:prstGeom>
        </p:spPr>
      </p:pic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E25333A5-4B17-7245-BE10-A8DB48EA31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662" y="2754938"/>
            <a:ext cx="347266" cy="308681"/>
          </a:xfrm>
          <a:prstGeom prst="rect">
            <a:avLst/>
          </a:prstGeom>
        </p:spPr>
      </p:pic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6AEC523A-88FF-474C-84DD-88AE30976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662" y="4654380"/>
            <a:ext cx="347266" cy="308681"/>
          </a:xfrm>
          <a:prstGeom prst="rect">
            <a:avLst/>
          </a:prstGeom>
        </p:spPr>
      </p:pic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5F27C4FE-1EB3-9248-B0AE-ECEFD14A95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908" y="2562885"/>
            <a:ext cx="2438400" cy="260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B789D3AD-93F2-2B43-9736-2D4E8B49FD9E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1025"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299" y="1023584"/>
            <a:ext cx="7268804" cy="923330"/>
          </a:xfrm>
          <a:prstGeom prst="rect">
            <a:avLst/>
          </a:prstGeom>
        </p:spPr>
        <p:txBody>
          <a:bodyPr vert="horz" wrap="square" lIns="0" tIns="12700" rIns="0" bIns="0" rtlCol="1">
            <a:spAutoFit/>
          </a:bodyPr>
          <a:lstStyle/>
          <a:p>
            <a:pPr marL="12700" rtl="1">
              <a:lnSpc>
                <a:spcPts val="1935"/>
              </a:lnSpc>
              <a:spcBef>
                <a:spcPts val="100"/>
              </a:spcBef>
            </a:pPr>
            <a:r>
              <a:rPr lang="1025" sz="1700" spc="-20">
                <a:solidFill>
                  <a:srgbClr val="004386"/>
                </a:solidFill>
                <a:latin typeface="Montserrat" panose="02000505000000020004" pitchFamily="2" charset="77"/>
                <a:cs typeface="Segoe UI"/>
              </a:rPr>
              <a:t>نصائح </a:t>
            </a:r>
            <a:r>
              <a:rPr lang="1025" sz="1700" spc="-20">
                <a:solidFill>
                  <a:srgbClr val="EF3829"/>
                </a:solidFill>
                <a:latin typeface="Montserrat" panose="02000505000000020004" pitchFamily="2" charset="77"/>
                <a:cs typeface="Segoe UI"/>
              </a:rPr>
              <a:t>للتغلب على حرارة</a:t>
            </a:r>
            <a:r>
              <a:rPr lang="1025" sz="1700" spc="-20">
                <a:solidFill>
                  <a:srgbClr val="004386"/>
                </a:solidFill>
                <a:latin typeface="Montserrat" panose="02000505000000020004" pitchFamily="2" charset="77"/>
                <a:cs typeface="Segoe UI"/>
              </a:rPr>
              <a:t> الصيف</a:t>
            </a:r>
            <a:endParaRPr lang="1025" sz="1700" spc="-20">
              <a:latin typeface="Montserrat" panose="02000505000000020004" pitchFamily="2" charset="77"/>
              <a:cs typeface="Segoe UI"/>
            </a:endParaRPr>
          </a:p>
          <a:p>
            <a:pPr marL="12700" rtl="1">
              <a:lnSpc>
                <a:spcPts val="5175"/>
              </a:lnSpc>
            </a:pPr>
            <a:r>
              <a:rPr lang="1025" sz="4400" b="1" spc="-20">
                <a:solidFill>
                  <a:srgbClr val="004386"/>
                </a:solidFill>
                <a:latin typeface="Montserrat" panose="02000505000000020004" pitchFamily="2" charset="77"/>
                <a:cs typeface="Segoe UI"/>
              </a:rPr>
              <a:t>توخي الحذر حول الماء</a:t>
            </a:r>
            <a:endParaRPr lang="1025" sz="4400" b="1" spc="-20">
              <a:latin typeface="Montserrat" panose="02000505000000020004" pitchFamily="2" charset="77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5705" y="2671389"/>
            <a:ext cx="4237724" cy="2304542"/>
          </a:xfrm>
          <a:prstGeom prst="rect">
            <a:avLst/>
          </a:prstGeom>
        </p:spPr>
        <p:txBody>
          <a:bodyPr vert="horz" wrap="square" lIns="0" tIns="12700" rIns="0" bIns="0" rtlCol="1">
            <a:spAutoFit/>
          </a:bodyPr>
          <a:lstStyle/>
          <a:p>
            <a:pPr marL="12700" marR="178435" algn="r" rtl="1">
              <a:lnSpc>
                <a:spcPts val="2120"/>
              </a:lnSpc>
              <a:spcAft>
                <a:spcPts val="1800"/>
              </a:spcAft>
            </a:pPr>
            <a:r>
              <a:rPr lang="1025" sz="1600" spc="-20" dirty="0">
                <a:solidFill>
                  <a:srgbClr val="231F20"/>
                </a:solidFill>
                <a:latin typeface="Montserrat Light" pitchFamily="2" charset="77"/>
                <a:cs typeface="Segoe UI"/>
              </a:rPr>
              <a:t>راقب الأطفال والأصدقاء عند السباحة والتواجد بالقرب من الماء</a:t>
            </a:r>
            <a:endParaRPr lang="1025" sz="1600" spc="-20" dirty="0">
              <a:latin typeface="Montserrat Light" pitchFamily="2" charset="77"/>
              <a:cs typeface="Segoe UI"/>
            </a:endParaRPr>
          </a:p>
          <a:p>
            <a:pPr marL="12700" marR="5080" algn="r" rtl="1">
              <a:lnSpc>
                <a:spcPts val="2120"/>
              </a:lnSpc>
              <a:spcAft>
                <a:spcPts val="1800"/>
              </a:spcAft>
            </a:pPr>
            <a:r>
              <a:rPr lang="1025" sz="1600" spc="-20" dirty="0">
                <a:solidFill>
                  <a:srgbClr val="231F20"/>
                </a:solidFill>
                <a:latin typeface="Montserrat Light" pitchFamily="2" charset="77"/>
                <a:cs typeface="Segoe UI"/>
              </a:rPr>
              <a:t>كن مدركًا للشروط والحدود التي تقيدك </a:t>
            </a:r>
          </a:p>
          <a:p>
            <a:pPr marL="12700" marR="5080" algn="r" rtl="1">
              <a:lnSpc>
                <a:spcPts val="2120"/>
              </a:lnSpc>
              <a:spcAft>
                <a:spcPts val="1800"/>
              </a:spcAft>
            </a:pPr>
            <a:r>
              <a:rPr lang="1025" sz="1600" spc="-20" dirty="0">
                <a:solidFill>
                  <a:srgbClr val="231F20"/>
                </a:solidFill>
                <a:latin typeface="Montserrat Light" pitchFamily="2" charset="77"/>
                <a:cs typeface="Segoe UI"/>
              </a:rPr>
              <a:t>اسبح بين الأعلام على الشاطئ</a:t>
            </a:r>
            <a:endParaRPr lang="1025" sz="1600" spc="-20" dirty="0">
              <a:latin typeface="Montserrat Light" pitchFamily="2" charset="77"/>
              <a:cs typeface="Segoe UI"/>
            </a:endParaRPr>
          </a:p>
          <a:p>
            <a:pPr marL="12700" marR="295275" algn="r" rtl="1">
              <a:lnSpc>
                <a:spcPts val="2120"/>
              </a:lnSpc>
              <a:spcAft>
                <a:spcPts val="1800"/>
              </a:spcAft>
            </a:pPr>
            <a:r>
              <a:rPr lang="1025" sz="1600" spc="-20" dirty="0">
                <a:solidFill>
                  <a:srgbClr val="231F20"/>
                </a:solidFill>
                <a:latin typeface="Montserrat Light" pitchFamily="2" charset="77"/>
                <a:cs typeface="Segoe UI"/>
              </a:rPr>
              <a:t>تعرّف على المخاطر المحيطة بالماء ولا تسبح بمفردك</a:t>
            </a:r>
            <a:endParaRPr lang="1025" sz="1600" spc="-20" dirty="0">
              <a:latin typeface="Montserrat Light" pitchFamily="2" charset="77"/>
              <a:cs typeface="Segoe UI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7DCEA903-E641-EE49-8FCF-4A41E9D375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59" name="Picture 58" descr="Logo, icon&#10;&#10;Description automatically generated">
            <a:extLst>
              <a:ext uri="{FF2B5EF4-FFF2-40B4-BE49-F238E27FC236}">
                <a16:creationId xmlns:a16="http://schemas.microsoft.com/office/drawing/2014/main" id="{4182EB7E-8B18-0647-8AE3-86DA9D4F9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67" y="3428374"/>
            <a:ext cx="347266" cy="308681"/>
          </a:xfrm>
          <a:prstGeom prst="rect">
            <a:avLst/>
          </a:prstGeom>
        </p:spPr>
      </p:pic>
      <p:pic>
        <p:nvPicPr>
          <p:cNvPr id="60" name="Picture 59" descr="Logo, icon&#10;&#10;Description automatically generated">
            <a:extLst>
              <a:ext uri="{FF2B5EF4-FFF2-40B4-BE49-F238E27FC236}">
                <a16:creationId xmlns:a16="http://schemas.microsoft.com/office/drawing/2014/main" id="{92A75520-ED21-6F47-9E4D-77638994E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67" y="3987170"/>
            <a:ext cx="347266" cy="308681"/>
          </a:xfrm>
          <a:prstGeom prst="rect">
            <a:avLst/>
          </a:prstGeom>
        </p:spPr>
      </p:pic>
      <p:pic>
        <p:nvPicPr>
          <p:cNvPr id="61" name="Picture 60" descr="Logo, icon&#10;&#10;Description automatically generated">
            <a:extLst>
              <a:ext uri="{FF2B5EF4-FFF2-40B4-BE49-F238E27FC236}">
                <a16:creationId xmlns:a16="http://schemas.microsoft.com/office/drawing/2014/main" id="{F0B39813-9CD6-6745-AA91-CFEA04A17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67" y="4470416"/>
            <a:ext cx="347266" cy="308681"/>
          </a:xfrm>
          <a:prstGeom prst="rect">
            <a:avLst/>
          </a:prstGeom>
        </p:spPr>
      </p:pic>
      <p:pic>
        <p:nvPicPr>
          <p:cNvPr id="62" name="Picture 61" descr="Logo, icon&#10;&#10;Description automatically generated">
            <a:extLst>
              <a:ext uri="{FF2B5EF4-FFF2-40B4-BE49-F238E27FC236}">
                <a16:creationId xmlns:a16="http://schemas.microsoft.com/office/drawing/2014/main" id="{784F1DC5-4FB6-A54E-8933-D3637B522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068" y="2715237"/>
            <a:ext cx="347266" cy="308681"/>
          </a:xfrm>
          <a:prstGeom prst="rect">
            <a:avLst/>
          </a:prstGeom>
        </p:spPr>
      </p:pic>
      <p:pic>
        <p:nvPicPr>
          <p:cNvPr id="68" name="Picture 67" descr="Icon&#10;&#10;Description automatically generated">
            <a:extLst>
              <a:ext uri="{FF2B5EF4-FFF2-40B4-BE49-F238E27FC236}">
                <a16:creationId xmlns:a16="http://schemas.microsoft.com/office/drawing/2014/main" id="{F29D430E-FE6A-CD49-AB6C-7923ED351E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178" y="2639175"/>
            <a:ext cx="2438400" cy="2641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root rId="c27fc263-e7c1-4fee-ba85-696818147d86">
  <converter client="mstool1 (10.160.96.215)" created="Tue 11-May-2021 08:50:03-05:00" dstFile="9_Play_Your_Part__Be_Summer_Smar_PPT_english.xml" id="637563378039373352" parser="8114b4f2-88fd-4938-827c-bbb6c6c6c6d2" rcvFile="9_Play_Your_Part__Be_Summer_Smar_PPT_english.pptx" server="mstool1.strakertranslations.com (10.160.96.215)" srcFile="9_Play_Your_Part__Be_Summer_Smar_PPT_english.pptx" tags="true">MsoDocApp.Common, Version=1.0.7793.17345, Culture=neutral, PublicKeyToken=null RELEASE Mon 05/03/2021 09:38:11.04</converter>
  <options freeze="false" dummy="false" mark="false" clean="Both3" split="true" lang="sa"/>
</root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53DAFEDA23EE429950BE6F5DE758BC" ma:contentTypeVersion="18" ma:contentTypeDescription="Create a new document." ma:contentTypeScope="" ma:versionID="d19409feb7c208785dcacdf86f54305a">
  <xsd:schema xmlns:xsd="http://www.w3.org/2001/XMLSchema" xmlns:xs="http://www.w3.org/2001/XMLSchema" xmlns:p="http://schemas.microsoft.com/office/2006/metadata/properties" xmlns:ns2="c8e60141-e09e-411e-bdce-2c86f27af3d0" xmlns:ns3="a4d7c662-a7cb-458e-a468-fdd8abbd839c" targetNamespace="http://schemas.microsoft.com/office/2006/metadata/properties" ma:root="true" ma:fieldsID="1fef129313ffb925b29ebb3bac73df11" ns2:_="" ns3:_="">
    <xsd:import namespace="c8e60141-e09e-411e-bdce-2c86f27af3d0"/>
    <xsd:import namespace="a4d7c662-a7cb-458e-a468-fdd8abbd83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60141-e09e-411e-bdce-2c86f27af3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f3d45a2-7b76-4312-aa59-d4ffa5683d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d7c662-a7cb-458e-a468-fdd8abbd8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d4fee49-cc8e-4332-aac3-1498f8fd2ad1}" ma:internalName="TaxCatchAll" ma:showField="CatchAllData" ma:web="a4d7c662-a7cb-458e-a468-fdd8abbd83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8e60141-e09e-411e-bdce-2c86f27af3d0">
      <Terms xmlns="http://schemas.microsoft.com/office/infopath/2007/PartnerControls"/>
    </lcf76f155ced4ddcb4097134ff3c332f>
    <TaxCatchAll xmlns="a4d7c662-a7cb-458e-a468-fdd8abbd839c" xsi:nil="true"/>
  </documentManagement>
</p:properties>
</file>

<file path=customXml/itemProps1.xml><?xml version="1.0" encoding="utf-8"?>
<ds:datastoreItem xmlns:ds="http://schemas.openxmlformats.org/officeDocument/2006/customXml" ds:itemID="{37468487-3CED-49E0-8BC4-A6DB88922C71}">
  <ds:schemaRefs/>
</ds:datastoreItem>
</file>

<file path=customXml/itemProps2.xml><?xml version="1.0" encoding="utf-8"?>
<ds:datastoreItem xmlns:ds="http://schemas.openxmlformats.org/officeDocument/2006/customXml" ds:itemID="{0219FC1D-6114-4263-BCDC-6E65DD045180}"/>
</file>

<file path=customXml/itemProps3.xml><?xml version="1.0" encoding="utf-8"?>
<ds:datastoreItem xmlns:ds="http://schemas.openxmlformats.org/officeDocument/2006/customXml" ds:itemID="{36C2F9C7-4E24-466E-99B4-5FDCEE0783CA}"/>
</file>

<file path=customXml/itemProps4.xml><?xml version="1.0" encoding="utf-8"?>
<ds:datastoreItem xmlns:ds="http://schemas.openxmlformats.org/officeDocument/2006/customXml" ds:itemID="{D284ED87-566E-43D9-A9FF-91E4108CF27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</TotalTime>
  <Words>621</Words>
  <Application>Microsoft Office PowerPoint</Application>
  <PresentationFormat>Custom</PresentationFormat>
  <Paragraphs>85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Montserrat</vt:lpstr>
      <vt:lpstr>Calibri</vt:lpstr>
      <vt:lpstr>Montserrat Light</vt:lpstr>
      <vt:lpstr>Montserrat ExtraBold</vt:lpstr>
      <vt:lpstr>Montserrat SemiBold</vt:lpstr>
      <vt:lpstr>Office Theme</vt:lpstr>
      <vt:lpstr>PowerPoint Presentation</vt:lpstr>
      <vt:lpstr>الأمراض المرتبطة بالحرارة</vt:lpstr>
      <vt:lpstr>الإعياء الحراري</vt:lpstr>
      <vt:lpstr>نصائح للتغلب على حرارة الصيف</vt:lpstr>
      <vt:lpstr>نصائح للتغلب على حرارة الصيف حافظ على رطوبتك</vt:lpstr>
      <vt:lpstr>نصائح للتغلب على حرارة الصيف حافظ على برودة الجسم</vt:lpstr>
      <vt:lpstr>نصائح للتغلب على حرارة الصيف تفقد الآخرين</vt:lpstr>
      <vt:lpstr>نصائح للتغلب على حرارة الصيف السيارات الساخنة قاتلة</vt:lpstr>
      <vt:lpstr>نصائح للتغلب على حرارة الصيف توخي الحذر حول الماء</vt:lpstr>
      <vt:lpstr>تذكر التغلب على حرارة الصيف من خلال:</vt:lpstr>
      <vt:lpstr>الاضطلاع بمهامك كن ذكيًا بشأن التعامل مع حرارة الصيف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Anna Agusti</cp:lastModifiedBy>
  <cp:revision>35</cp:revision>
  <dcterms:created xsi:type="dcterms:W3CDTF">2020-12-08T22:07:11Z</dcterms:created>
  <dcterms:modified xsi:type="dcterms:W3CDTF">2021-05-18T10:39:29Z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2020-12-08T00:00:00Z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2020-12-08T00:00:00Z</vt:filetime>
  </property>
  <property fmtid="{D5CDD505-2E9C-101B-9397-08002B2CF9AE}" pid="5" name="ContentTypeId">
    <vt:lpwstr>0x0101002B53DAFEDA23EE429950BE6F5DE758BC</vt:lpwstr>
  </property>
</Properties>
</file>