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7023100"/>
  <p:notesSz cx="9144000" cy="70231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Montserrat ExtraBold" panose="020B0604020202020204" charset="0"/>
      <p:bold r:id="rId23"/>
      <p:italic r:id="rId24"/>
      <p:boldItalic r:id="rId25"/>
    </p:embeddedFont>
    <p:embeddedFont>
      <p:font typeface="Montserrat Light" panose="020B0604020202020204" charset="0"/>
      <p:regular r:id="rId26"/>
      <p:italic r:id="rId27"/>
    </p:embeddedFont>
    <p:embeddedFont>
      <p:font typeface="Montserrat SemiBold" panose="020B060402020202020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5"/>
    <p:restoredTop sz="94694"/>
  </p:normalViewPr>
  <p:slideViewPr>
    <p:cSldViewPr snapToGrid="0">
      <p:cViewPr varScale="1">
        <p:scale>
          <a:sx n="76" d="100"/>
          <a:sy n="76" d="100"/>
        </p:scale>
        <p:origin x="165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4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5B6A-7720-9647-9A2B-56D91B01FDD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77888"/>
            <a:ext cx="30861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239C-72BD-364B-8C9C-06C7D1DB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77161"/>
            <a:ext cx="77724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32936"/>
            <a:ext cx="64008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04753" y="5745848"/>
            <a:ext cx="4539615" cy="1274445"/>
          </a:xfrm>
          <a:custGeom>
            <a:avLst/>
            <a:gdLst/>
            <a:ahLst/>
            <a:cxnLst/>
            <a:rect l="l" t="t" r="r" b="b"/>
            <a:pathLst>
              <a:path w="4539615" h="1274445">
                <a:moveTo>
                  <a:pt x="4539246" y="0"/>
                </a:moveTo>
                <a:lnTo>
                  <a:pt x="0" y="0"/>
                </a:lnTo>
                <a:lnTo>
                  <a:pt x="0" y="1274152"/>
                </a:lnTo>
                <a:lnTo>
                  <a:pt x="4539246" y="1274152"/>
                </a:lnTo>
                <a:lnTo>
                  <a:pt x="4539246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5201"/>
            <a:ext cx="4617085" cy="5631180"/>
          </a:xfrm>
          <a:custGeom>
            <a:avLst/>
            <a:gdLst/>
            <a:ahLst/>
            <a:cxnLst/>
            <a:rect l="l" t="t" r="r" b="b"/>
            <a:pathLst>
              <a:path w="4617085" h="5631180">
                <a:moveTo>
                  <a:pt x="0" y="5630646"/>
                </a:moveTo>
                <a:lnTo>
                  <a:pt x="4616500" y="5630646"/>
                </a:lnTo>
                <a:lnTo>
                  <a:pt x="4616500" y="0"/>
                </a:lnTo>
                <a:lnTo>
                  <a:pt x="0" y="0"/>
                </a:lnTo>
                <a:lnTo>
                  <a:pt x="0" y="5630646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45848"/>
            <a:ext cx="4617085" cy="1274445"/>
          </a:xfrm>
          <a:custGeom>
            <a:avLst/>
            <a:gdLst/>
            <a:ahLst/>
            <a:cxnLst/>
            <a:rect l="l" t="t" r="r" b="b"/>
            <a:pathLst>
              <a:path w="4617085" h="1274445">
                <a:moveTo>
                  <a:pt x="4616500" y="0"/>
                </a:moveTo>
                <a:lnTo>
                  <a:pt x="0" y="0"/>
                </a:lnTo>
                <a:lnTo>
                  <a:pt x="0" y="1274152"/>
                </a:lnTo>
                <a:lnTo>
                  <a:pt x="4616500" y="1274152"/>
                </a:lnTo>
                <a:lnTo>
                  <a:pt x="4616500" y="0"/>
                </a:lnTo>
                <a:close/>
              </a:path>
            </a:pathLst>
          </a:custGeom>
          <a:solidFill>
            <a:srgbClr val="FFA5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26831" y="1565875"/>
            <a:ext cx="4608141" cy="451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020559"/>
          </a:xfrm>
          <a:custGeom>
            <a:avLst/>
            <a:gdLst/>
            <a:ahLst/>
            <a:cxnLst/>
            <a:rect l="l" t="t" r="r" b="b"/>
            <a:pathLst>
              <a:path w="9144000" h="7020559">
                <a:moveTo>
                  <a:pt x="9144000" y="0"/>
                </a:moveTo>
                <a:lnTo>
                  <a:pt x="0" y="0"/>
                </a:lnTo>
                <a:lnTo>
                  <a:pt x="0" y="7020001"/>
                </a:lnTo>
                <a:lnTo>
                  <a:pt x="9144000" y="7020001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" y="0"/>
            <a:ext cx="3395345" cy="4338320"/>
          </a:xfrm>
          <a:custGeom>
            <a:avLst/>
            <a:gdLst/>
            <a:ahLst/>
            <a:cxnLst/>
            <a:rect l="l" t="t" r="r" b="b"/>
            <a:pathLst>
              <a:path w="3395345" h="4338320">
                <a:moveTo>
                  <a:pt x="3395254" y="0"/>
                </a:moveTo>
                <a:lnTo>
                  <a:pt x="2076" y="0"/>
                </a:lnTo>
                <a:lnTo>
                  <a:pt x="3150" y="218919"/>
                </a:lnTo>
                <a:lnTo>
                  <a:pt x="3009" y="1909592"/>
                </a:lnTo>
                <a:lnTo>
                  <a:pt x="1154" y="3581468"/>
                </a:lnTo>
                <a:lnTo>
                  <a:pt x="0" y="4337994"/>
                </a:lnTo>
                <a:lnTo>
                  <a:pt x="3395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257" y="1562338"/>
            <a:ext cx="639381" cy="70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9087" y="738390"/>
            <a:ext cx="805180" cy="273685"/>
          </a:xfrm>
          <a:custGeom>
            <a:avLst/>
            <a:gdLst/>
            <a:ahLst/>
            <a:cxnLst/>
            <a:rect l="l" t="t" r="r" b="b"/>
            <a:pathLst>
              <a:path w="805180" h="273684">
                <a:moveTo>
                  <a:pt x="259994" y="269735"/>
                </a:moveTo>
                <a:lnTo>
                  <a:pt x="239750" y="211670"/>
                </a:lnTo>
                <a:lnTo>
                  <a:pt x="224332" y="167462"/>
                </a:lnTo>
                <a:lnTo>
                  <a:pt x="184505" y="53200"/>
                </a:lnTo>
                <a:lnTo>
                  <a:pt x="167830" y="5359"/>
                </a:lnTo>
                <a:lnTo>
                  <a:pt x="167830" y="167462"/>
                </a:lnTo>
                <a:lnTo>
                  <a:pt x="89903" y="167462"/>
                </a:lnTo>
                <a:lnTo>
                  <a:pt x="130746" y="53200"/>
                </a:lnTo>
                <a:lnTo>
                  <a:pt x="167830" y="167462"/>
                </a:lnTo>
                <a:lnTo>
                  <a:pt x="167830" y="5359"/>
                </a:lnTo>
                <a:lnTo>
                  <a:pt x="165963" y="0"/>
                </a:lnTo>
                <a:lnTo>
                  <a:pt x="97777" y="0"/>
                </a:lnTo>
                <a:lnTo>
                  <a:pt x="0" y="269735"/>
                </a:lnTo>
                <a:lnTo>
                  <a:pt x="54317" y="269735"/>
                </a:lnTo>
                <a:lnTo>
                  <a:pt x="75298" y="211670"/>
                </a:lnTo>
                <a:lnTo>
                  <a:pt x="182067" y="211670"/>
                </a:lnTo>
                <a:lnTo>
                  <a:pt x="201180" y="269735"/>
                </a:lnTo>
                <a:lnTo>
                  <a:pt x="259994" y="269735"/>
                </a:lnTo>
                <a:close/>
              </a:path>
              <a:path w="805180" h="273684">
                <a:moveTo>
                  <a:pt x="575856" y="148729"/>
                </a:moveTo>
                <a:lnTo>
                  <a:pt x="572147" y="117322"/>
                </a:lnTo>
                <a:lnTo>
                  <a:pt x="560870" y="94970"/>
                </a:lnTo>
                <a:lnTo>
                  <a:pt x="541705" y="81622"/>
                </a:lnTo>
                <a:lnTo>
                  <a:pt x="514413" y="77177"/>
                </a:lnTo>
                <a:lnTo>
                  <a:pt x="493903" y="79336"/>
                </a:lnTo>
                <a:lnTo>
                  <a:pt x="477088" y="85991"/>
                </a:lnTo>
                <a:lnTo>
                  <a:pt x="463575" y="97409"/>
                </a:lnTo>
                <a:lnTo>
                  <a:pt x="452983" y="113893"/>
                </a:lnTo>
                <a:lnTo>
                  <a:pt x="444233" y="98044"/>
                </a:lnTo>
                <a:lnTo>
                  <a:pt x="431622" y="86550"/>
                </a:lnTo>
                <a:lnTo>
                  <a:pt x="415366" y="79552"/>
                </a:lnTo>
                <a:lnTo>
                  <a:pt x="395668" y="77177"/>
                </a:lnTo>
                <a:lnTo>
                  <a:pt x="376478" y="79057"/>
                </a:lnTo>
                <a:lnTo>
                  <a:pt x="360260" y="84912"/>
                </a:lnTo>
                <a:lnTo>
                  <a:pt x="346557" y="95046"/>
                </a:lnTo>
                <a:lnTo>
                  <a:pt x="334975" y="109766"/>
                </a:lnTo>
                <a:lnTo>
                  <a:pt x="333476" y="81673"/>
                </a:lnTo>
                <a:lnTo>
                  <a:pt x="281774" y="81673"/>
                </a:lnTo>
                <a:lnTo>
                  <a:pt x="282943" y="99949"/>
                </a:lnTo>
                <a:lnTo>
                  <a:pt x="283273" y="117640"/>
                </a:lnTo>
                <a:lnTo>
                  <a:pt x="283273" y="269735"/>
                </a:lnTo>
                <a:lnTo>
                  <a:pt x="337591" y="269735"/>
                </a:lnTo>
                <a:lnTo>
                  <a:pt x="337591" y="153974"/>
                </a:lnTo>
                <a:lnTo>
                  <a:pt x="340017" y="138544"/>
                </a:lnTo>
                <a:lnTo>
                  <a:pt x="346900" y="126873"/>
                </a:lnTo>
                <a:lnTo>
                  <a:pt x="357657" y="119481"/>
                </a:lnTo>
                <a:lnTo>
                  <a:pt x="371690" y="116890"/>
                </a:lnTo>
                <a:lnTo>
                  <a:pt x="385902" y="119303"/>
                </a:lnTo>
                <a:lnTo>
                  <a:pt x="395274" y="126593"/>
                </a:lnTo>
                <a:lnTo>
                  <a:pt x="400443" y="138861"/>
                </a:lnTo>
                <a:lnTo>
                  <a:pt x="402031" y="156222"/>
                </a:lnTo>
                <a:lnTo>
                  <a:pt x="402031" y="269735"/>
                </a:lnTo>
                <a:lnTo>
                  <a:pt x="456349" y="269735"/>
                </a:lnTo>
                <a:lnTo>
                  <a:pt x="456349" y="153974"/>
                </a:lnTo>
                <a:lnTo>
                  <a:pt x="458825" y="138544"/>
                </a:lnTo>
                <a:lnTo>
                  <a:pt x="465848" y="126873"/>
                </a:lnTo>
                <a:lnTo>
                  <a:pt x="476732" y="119481"/>
                </a:lnTo>
                <a:lnTo>
                  <a:pt x="490816" y="116890"/>
                </a:lnTo>
                <a:lnTo>
                  <a:pt x="505244" y="119303"/>
                </a:lnTo>
                <a:lnTo>
                  <a:pt x="514743" y="126593"/>
                </a:lnTo>
                <a:lnTo>
                  <a:pt x="519950" y="138861"/>
                </a:lnTo>
                <a:lnTo>
                  <a:pt x="521538" y="156222"/>
                </a:lnTo>
                <a:lnTo>
                  <a:pt x="521538" y="269735"/>
                </a:lnTo>
                <a:lnTo>
                  <a:pt x="575856" y="269735"/>
                </a:lnTo>
                <a:lnTo>
                  <a:pt x="575856" y="148729"/>
                </a:lnTo>
                <a:close/>
              </a:path>
              <a:path w="805180" h="273684">
                <a:moveTo>
                  <a:pt x="805180" y="175704"/>
                </a:moveTo>
                <a:lnTo>
                  <a:pt x="799566" y="134886"/>
                </a:lnTo>
                <a:lnTo>
                  <a:pt x="789190" y="114642"/>
                </a:lnTo>
                <a:lnTo>
                  <a:pt x="785545" y="107530"/>
                </a:lnTo>
                <a:lnTo>
                  <a:pt x="783869" y="104254"/>
                </a:lnTo>
                <a:lnTo>
                  <a:pt x="759815" y="84988"/>
                </a:lnTo>
                <a:lnTo>
                  <a:pt x="749731" y="82804"/>
                </a:lnTo>
                <a:lnTo>
                  <a:pt x="749731" y="176085"/>
                </a:lnTo>
                <a:lnTo>
                  <a:pt x="747077" y="202374"/>
                </a:lnTo>
                <a:lnTo>
                  <a:pt x="739470" y="221513"/>
                </a:lnTo>
                <a:lnTo>
                  <a:pt x="727443" y="233184"/>
                </a:lnTo>
                <a:lnTo>
                  <a:pt x="711517" y="237147"/>
                </a:lnTo>
                <a:lnTo>
                  <a:pt x="695299" y="233083"/>
                </a:lnTo>
                <a:lnTo>
                  <a:pt x="682625" y="221221"/>
                </a:lnTo>
                <a:lnTo>
                  <a:pt x="674382" y="202069"/>
                </a:lnTo>
                <a:lnTo>
                  <a:pt x="671436" y="176085"/>
                </a:lnTo>
                <a:lnTo>
                  <a:pt x="674382" y="150050"/>
                </a:lnTo>
                <a:lnTo>
                  <a:pt x="682625" y="130746"/>
                </a:lnTo>
                <a:lnTo>
                  <a:pt x="695299" y="118757"/>
                </a:lnTo>
                <a:lnTo>
                  <a:pt x="711517" y="114642"/>
                </a:lnTo>
                <a:lnTo>
                  <a:pt x="727443" y="118656"/>
                </a:lnTo>
                <a:lnTo>
                  <a:pt x="739470" y="130467"/>
                </a:lnTo>
                <a:lnTo>
                  <a:pt x="747077" y="149733"/>
                </a:lnTo>
                <a:lnTo>
                  <a:pt x="749731" y="176085"/>
                </a:lnTo>
                <a:lnTo>
                  <a:pt x="749731" y="82804"/>
                </a:lnTo>
                <a:lnTo>
                  <a:pt x="729119" y="78308"/>
                </a:lnTo>
                <a:lnTo>
                  <a:pt x="711746" y="80086"/>
                </a:lnTo>
                <a:lnTo>
                  <a:pt x="696620" y="85471"/>
                </a:lnTo>
                <a:lnTo>
                  <a:pt x="683602" y="94589"/>
                </a:lnTo>
                <a:lnTo>
                  <a:pt x="672553" y="107530"/>
                </a:lnTo>
                <a:lnTo>
                  <a:pt x="672553" y="12"/>
                </a:lnTo>
                <a:lnTo>
                  <a:pt x="618236" y="12"/>
                </a:lnTo>
                <a:lnTo>
                  <a:pt x="618172" y="242773"/>
                </a:lnTo>
                <a:lnTo>
                  <a:pt x="618083" y="247357"/>
                </a:lnTo>
                <a:lnTo>
                  <a:pt x="617728" y="254889"/>
                </a:lnTo>
                <a:lnTo>
                  <a:pt x="617131" y="262509"/>
                </a:lnTo>
                <a:lnTo>
                  <a:pt x="616369" y="269735"/>
                </a:lnTo>
                <a:lnTo>
                  <a:pt x="669937" y="269735"/>
                </a:lnTo>
                <a:lnTo>
                  <a:pt x="671804" y="242773"/>
                </a:lnTo>
                <a:lnTo>
                  <a:pt x="682967" y="256095"/>
                </a:lnTo>
                <a:lnTo>
                  <a:pt x="696163" y="265709"/>
                </a:lnTo>
                <a:lnTo>
                  <a:pt x="711327" y="271526"/>
                </a:lnTo>
                <a:lnTo>
                  <a:pt x="728383" y="273481"/>
                </a:lnTo>
                <a:lnTo>
                  <a:pt x="759028" y="266738"/>
                </a:lnTo>
                <a:lnTo>
                  <a:pt x="783361" y="247357"/>
                </a:lnTo>
                <a:lnTo>
                  <a:pt x="785749" y="242773"/>
                </a:lnTo>
                <a:lnTo>
                  <a:pt x="788682" y="237147"/>
                </a:lnTo>
                <a:lnTo>
                  <a:pt x="799401" y="216585"/>
                </a:lnTo>
                <a:lnTo>
                  <a:pt x="805180" y="175704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08032" y="820060"/>
            <a:ext cx="175323" cy="19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698" y="738390"/>
            <a:ext cx="54610" cy="269875"/>
          </a:xfrm>
          <a:custGeom>
            <a:avLst/>
            <a:gdLst/>
            <a:ahLst/>
            <a:cxnLst/>
            <a:rect l="l" t="t" r="r" b="b"/>
            <a:pathLst>
              <a:path w="54609" h="269875">
                <a:moveTo>
                  <a:pt x="54317" y="0"/>
                </a:moveTo>
                <a:lnTo>
                  <a:pt x="0" y="0"/>
                </a:lnTo>
                <a:lnTo>
                  <a:pt x="0" y="269722"/>
                </a:lnTo>
                <a:lnTo>
                  <a:pt x="54317" y="269722"/>
                </a:lnTo>
                <a:lnTo>
                  <a:pt x="54317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3183" y="815200"/>
            <a:ext cx="168960" cy="19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19878" y="815567"/>
            <a:ext cx="175323" cy="19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28554" y="815565"/>
            <a:ext cx="161086" cy="197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212125" y="815569"/>
            <a:ext cx="174193" cy="19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78866" y="1098066"/>
            <a:ext cx="311785" cy="269875"/>
          </a:xfrm>
          <a:custGeom>
            <a:avLst/>
            <a:gdLst/>
            <a:ahLst/>
            <a:cxnLst/>
            <a:rect l="l" t="t" r="r" b="b"/>
            <a:pathLst>
              <a:path w="311784" h="269875">
                <a:moveTo>
                  <a:pt x="234518" y="12"/>
                </a:moveTo>
                <a:lnTo>
                  <a:pt x="195554" y="12"/>
                </a:lnTo>
                <a:lnTo>
                  <a:pt x="115379" y="227774"/>
                </a:lnTo>
                <a:lnTo>
                  <a:pt x="40462" y="12"/>
                </a:lnTo>
                <a:lnTo>
                  <a:pt x="0" y="12"/>
                </a:lnTo>
                <a:lnTo>
                  <a:pt x="94030" y="269735"/>
                </a:lnTo>
                <a:lnTo>
                  <a:pt x="133743" y="269735"/>
                </a:lnTo>
                <a:lnTo>
                  <a:pt x="234518" y="12"/>
                </a:lnTo>
                <a:close/>
              </a:path>
              <a:path w="311784" h="269875">
                <a:moveTo>
                  <a:pt x="308660" y="81673"/>
                </a:moveTo>
                <a:lnTo>
                  <a:pt x="273824" y="81673"/>
                </a:lnTo>
                <a:lnTo>
                  <a:pt x="273824" y="269735"/>
                </a:lnTo>
                <a:lnTo>
                  <a:pt x="308660" y="269735"/>
                </a:lnTo>
                <a:lnTo>
                  <a:pt x="308660" y="81673"/>
                </a:lnTo>
                <a:close/>
              </a:path>
              <a:path w="311784" h="269875">
                <a:moveTo>
                  <a:pt x="311302" y="0"/>
                </a:moveTo>
                <a:lnTo>
                  <a:pt x="270840" y="0"/>
                </a:lnTo>
                <a:lnTo>
                  <a:pt x="270840" y="38227"/>
                </a:lnTo>
                <a:lnTo>
                  <a:pt x="311302" y="38227"/>
                </a:lnTo>
                <a:lnTo>
                  <a:pt x="311302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33916" y="1175242"/>
            <a:ext cx="156959" cy="197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18124" y="1129532"/>
            <a:ext cx="108254" cy="242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50547" y="1175613"/>
            <a:ext cx="186182" cy="196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82781" y="1179740"/>
            <a:ext cx="102641" cy="188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21803" y="1098066"/>
            <a:ext cx="40640" cy="269875"/>
          </a:xfrm>
          <a:custGeom>
            <a:avLst/>
            <a:gdLst/>
            <a:ahLst/>
            <a:cxnLst/>
            <a:rect l="l" t="t" r="r" b="b"/>
            <a:pathLst>
              <a:path w="40640" h="269875">
                <a:moveTo>
                  <a:pt x="37807" y="81673"/>
                </a:moveTo>
                <a:lnTo>
                  <a:pt x="2984" y="81673"/>
                </a:lnTo>
                <a:lnTo>
                  <a:pt x="2984" y="269735"/>
                </a:lnTo>
                <a:lnTo>
                  <a:pt x="37807" y="269735"/>
                </a:lnTo>
                <a:lnTo>
                  <a:pt x="37807" y="81673"/>
                </a:lnTo>
                <a:close/>
              </a:path>
              <a:path w="40640" h="269875">
                <a:moveTo>
                  <a:pt x="40449" y="0"/>
                </a:moveTo>
                <a:lnTo>
                  <a:pt x="0" y="0"/>
                </a:lnTo>
                <a:lnTo>
                  <a:pt x="0" y="38227"/>
                </a:lnTo>
                <a:lnTo>
                  <a:pt x="40449" y="38227"/>
                </a:lnTo>
                <a:lnTo>
                  <a:pt x="40449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03350" y="1175241"/>
            <a:ext cx="158089" cy="197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44801" y="0"/>
            <a:ext cx="792480" cy="162560"/>
          </a:xfrm>
          <a:custGeom>
            <a:avLst/>
            <a:gdLst/>
            <a:ahLst/>
            <a:cxnLst/>
            <a:rect l="l" t="t" r="r" b="b"/>
            <a:pathLst>
              <a:path w="792479" h="162560">
                <a:moveTo>
                  <a:pt x="791997" y="0"/>
                </a:moveTo>
                <a:lnTo>
                  <a:pt x="0" y="0"/>
                </a:lnTo>
                <a:lnTo>
                  <a:pt x="0" y="162001"/>
                </a:lnTo>
                <a:lnTo>
                  <a:pt x="791997" y="162001"/>
                </a:lnTo>
                <a:lnTo>
                  <a:pt x="791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2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3" y="0"/>
                </a:lnTo>
                <a:lnTo>
                  <a:pt x="8973922" y="132486"/>
                </a:lnTo>
                <a:lnTo>
                  <a:pt x="8906192" y="132486"/>
                </a:lnTo>
                <a:lnTo>
                  <a:pt x="8958504" y="0"/>
                </a:lnTo>
                <a:lnTo>
                  <a:pt x="8888349" y="0"/>
                </a:lnTo>
                <a:lnTo>
                  <a:pt x="8836038" y="132486"/>
                </a:lnTo>
                <a:lnTo>
                  <a:pt x="8768309" y="132486"/>
                </a:lnTo>
                <a:lnTo>
                  <a:pt x="8820620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1" y="0"/>
                </a:lnTo>
                <a:lnTo>
                  <a:pt x="8612556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7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24798"/>
            <a:ext cx="9144000" cy="4795520"/>
          </a:xfrm>
          <a:custGeom>
            <a:avLst/>
            <a:gdLst/>
            <a:ahLst/>
            <a:cxnLst/>
            <a:rect l="l" t="t" r="r" b="b"/>
            <a:pathLst>
              <a:path w="9144000" h="4795520">
                <a:moveTo>
                  <a:pt x="9144000" y="0"/>
                </a:moveTo>
                <a:lnTo>
                  <a:pt x="0" y="0"/>
                </a:lnTo>
                <a:lnTo>
                  <a:pt x="0" y="4795202"/>
                </a:lnTo>
                <a:lnTo>
                  <a:pt x="9144000" y="4795202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7597" y="2444610"/>
            <a:ext cx="352880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475" y="2147727"/>
            <a:ext cx="6953049" cy="1861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531483"/>
            <a:ext cx="292608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241815-180E-BA44-923F-464F0C86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3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85800" y="3223418"/>
            <a:ext cx="5541101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40"/>
              </a:lnSpc>
              <a:spcBef>
                <a:spcPts val="100"/>
              </a:spcBef>
            </a:pPr>
            <a:r>
              <a:rPr sz="4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Πα</a:t>
            </a:r>
            <a:r>
              <a:rPr sz="4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ίξτε</a:t>
            </a:r>
            <a:r>
              <a:rPr sz="4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4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τον</a:t>
            </a:r>
            <a:r>
              <a:rPr sz="4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4400" spc="-2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ρόλο</a:t>
            </a:r>
            <a:r>
              <a:rPr sz="4400" spc="-2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σας</a:t>
            </a:r>
            <a:endParaRPr sz="4400" spc="-20" dirty="0">
              <a:latin typeface="Montserrat Light" pitchFamily="2" charset="77"/>
              <a:cs typeface="Montserrat"/>
            </a:endParaRPr>
          </a:p>
          <a:p>
            <a:pPr marL="12700">
              <a:lnSpc>
                <a:spcPts val="4940"/>
              </a:lnSpc>
            </a:pP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Να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είστε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έξυ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πνοι το καλοκαίρι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0436" y="6283326"/>
            <a:ext cx="2870835" cy="381000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5186045"/>
            <a:ext cx="4857473" cy="14328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sz="1800" spc="-4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Είτε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5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β</a:t>
            </a:r>
            <a:r>
              <a:rPr sz="1800" spc="-5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ρίσκεστε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 </a:t>
            </a:r>
            <a:r>
              <a:rPr sz="1800" spc="-3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στον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35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ήλιο</a:t>
            </a:r>
            <a:r>
              <a:rPr sz="1800" spc="-3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,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δί</a:t>
            </a:r>
            <a:r>
              <a:rPr sz="1800" spc="-4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πλα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3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στο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5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νερό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2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ή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3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στον </a:t>
            </a:r>
            <a:r>
              <a:rPr sz="1800" spc="-4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δρόμο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3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αυτό</a:t>
            </a:r>
            <a:r>
              <a:rPr sz="18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4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το καλοκαίρι,</a:t>
            </a:r>
            <a:r>
              <a:rPr sz="18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4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παραμείνετε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4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δροσεροί</a:t>
            </a:r>
            <a:r>
              <a:rPr sz="18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3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και</a:t>
            </a:r>
            <a:r>
              <a:rPr sz="1800" spc="-9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4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παραμείνετε</a:t>
            </a:r>
            <a:r>
              <a:rPr sz="1800" spc="-95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sz="1800" spc="-5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ασφαλείς.</a:t>
            </a:r>
            <a:endParaRPr lang="en-AU" sz="180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AU" sz="1900" dirty="0">
              <a:latin typeface="Montserrat"/>
              <a:cs typeface="Montserrat"/>
            </a:endParaRPr>
          </a:p>
          <a:p>
            <a:pPr marL="232410">
              <a:lnSpc>
                <a:spcPct val="100000"/>
              </a:lnSpc>
              <a:spcBef>
                <a:spcPts val="5"/>
              </a:spcBef>
            </a:pPr>
            <a:r>
              <a:rPr sz="1550" b="1" spc="10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#SUMMERDONERIGHT</a:t>
            </a:r>
            <a:endParaRPr sz="1550" b="1" spc="100" dirty="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2C04633-EE7D-6C41-BC37-70F61D7EE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499" y="739774"/>
            <a:ext cx="1997075" cy="1556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9413"/>
            <a:ext cx="9144000" cy="5755005"/>
            <a:chOff x="0" y="224218"/>
            <a:chExt cx="9144000" cy="5755005"/>
          </a:xfrm>
        </p:grpSpPr>
        <p:sp>
          <p:nvSpPr>
            <p:cNvPr id="3" name="object 3"/>
            <p:cNvSpPr/>
            <p:nvPr/>
          </p:nvSpPr>
          <p:spPr>
            <a:xfrm>
              <a:off x="0" y="224218"/>
              <a:ext cx="9144000" cy="4587240"/>
            </a:xfrm>
            <a:custGeom>
              <a:avLst/>
              <a:gdLst/>
              <a:ahLst/>
              <a:cxnLst/>
              <a:rect l="l" t="t" r="r" b="b"/>
              <a:pathLst>
                <a:path w="9144000" h="4587240">
                  <a:moveTo>
                    <a:pt x="0" y="4586719"/>
                  </a:moveTo>
                  <a:lnTo>
                    <a:pt x="9144000" y="45867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6719"/>
                  </a:lnTo>
                  <a:close/>
                </a:path>
              </a:pathLst>
            </a:custGeom>
            <a:solidFill>
              <a:srgbClr val="EBE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10937"/>
              <a:ext cx="9144000" cy="1168400"/>
            </a:xfrm>
            <a:custGeom>
              <a:avLst/>
              <a:gdLst/>
              <a:ahLst/>
              <a:cxnLst/>
              <a:rect l="l" t="t" r="r" b="b"/>
              <a:pathLst>
                <a:path w="9144000" h="1168400">
                  <a:moveTo>
                    <a:pt x="9144000" y="0"/>
                  </a:moveTo>
                  <a:lnTo>
                    <a:pt x="0" y="0"/>
                  </a:lnTo>
                  <a:lnTo>
                    <a:pt x="0" y="1168273"/>
                  </a:lnTo>
                  <a:lnTo>
                    <a:pt x="9144000" y="11682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38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707" y="713680"/>
            <a:ext cx="5372139" cy="120545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00"/>
              </a:spcBef>
            </a:pPr>
            <a:r>
              <a:rPr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Να </a:t>
            </a:r>
            <a:r>
              <a:rPr sz="27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θυμάστε</a:t>
            </a:r>
            <a:r>
              <a:rPr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27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α</a:t>
            </a:r>
            <a:r>
              <a:rPr sz="2700" b="1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ντιμετω</a:t>
            </a:r>
            <a:r>
              <a:rPr sz="27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πίστε σωστά τη ζέστη</a:t>
            </a:r>
            <a:r>
              <a:rPr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αυτό το καλοκαίρι κάνοντας τα εξής:</a:t>
            </a:r>
            <a:endParaRPr sz="27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8332" y="4599528"/>
            <a:ext cx="7611848" cy="422909"/>
          </a:xfrm>
          <a:custGeom>
            <a:avLst/>
            <a:gdLst/>
            <a:ahLst/>
            <a:cxnLst/>
            <a:rect l="l" t="t" r="r" b="b"/>
            <a:pathLst>
              <a:path w="4790440" h="422910">
                <a:moveTo>
                  <a:pt x="4578705" y="0"/>
                </a:moveTo>
                <a:lnTo>
                  <a:pt x="211416" y="0"/>
                </a:lnTo>
                <a:lnTo>
                  <a:pt x="162940" y="5583"/>
                </a:lnTo>
                <a:lnTo>
                  <a:pt x="118440" y="21488"/>
                </a:lnTo>
                <a:lnTo>
                  <a:pt x="79185" y="46445"/>
                </a:lnTo>
                <a:lnTo>
                  <a:pt x="46445" y="79185"/>
                </a:lnTo>
                <a:lnTo>
                  <a:pt x="21488" y="118440"/>
                </a:lnTo>
                <a:lnTo>
                  <a:pt x="5583" y="162940"/>
                </a:lnTo>
                <a:lnTo>
                  <a:pt x="0" y="211416"/>
                </a:lnTo>
                <a:lnTo>
                  <a:pt x="5583" y="259893"/>
                </a:lnTo>
                <a:lnTo>
                  <a:pt x="21488" y="304393"/>
                </a:lnTo>
                <a:lnTo>
                  <a:pt x="46445" y="343648"/>
                </a:lnTo>
                <a:lnTo>
                  <a:pt x="79185" y="376388"/>
                </a:lnTo>
                <a:lnTo>
                  <a:pt x="118440" y="401345"/>
                </a:lnTo>
                <a:lnTo>
                  <a:pt x="162940" y="417250"/>
                </a:lnTo>
                <a:lnTo>
                  <a:pt x="211416" y="422833"/>
                </a:lnTo>
                <a:lnTo>
                  <a:pt x="4578705" y="422833"/>
                </a:lnTo>
                <a:lnTo>
                  <a:pt x="4627182" y="417250"/>
                </a:lnTo>
                <a:lnTo>
                  <a:pt x="4671682" y="401345"/>
                </a:lnTo>
                <a:lnTo>
                  <a:pt x="4710936" y="376388"/>
                </a:lnTo>
                <a:lnTo>
                  <a:pt x="4743677" y="343648"/>
                </a:lnTo>
                <a:lnTo>
                  <a:pt x="4768634" y="304393"/>
                </a:lnTo>
                <a:lnTo>
                  <a:pt x="4784538" y="259893"/>
                </a:lnTo>
                <a:lnTo>
                  <a:pt x="4790122" y="211416"/>
                </a:lnTo>
                <a:lnTo>
                  <a:pt x="4784538" y="162940"/>
                </a:lnTo>
                <a:lnTo>
                  <a:pt x="4768634" y="118440"/>
                </a:lnTo>
                <a:lnTo>
                  <a:pt x="4743677" y="79185"/>
                </a:lnTo>
                <a:lnTo>
                  <a:pt x="4710936" y="46445"/>
                </a:lnTo>
                <a:lnTo>
                  <a:pt x="4671682" y="21488"/>
                </a:lnTo>
                <a:lnTo>
                  <a:pt x="4627182" y="5583"/>
                </a:lnTo>
                <a:lnTo>
                  <a:pt x="4578705" y="0"/>
                </a:lnTo>
                <a:close/>
              </a:path>
            </a:pathLst>
          </a:custGeom>
          <a:solidFill>
            <a:srgbClr val="FE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50734" y="2003766"/>
            <a:ext cx="4977130" cy="2489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0"/>
              </a:lnSpc>
              <a:spcAft>
                <a:spcPts val="1200"/>
              </a:spcAft>
            </a:pP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μείνετε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ενυδ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ατωμένοι και να πίνετε άφθονο νερό</a:t>
            </a:r>
            <a:endParaRPr sz="1400" spc="-40" dirty="0">
              <a:latin typeface="Montserrat Light" pitchFamily="2" charset="77"/>
              <a:cs typeface="Montserrat"/>
            </a:endParaRP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παρα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μείνετε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δροσεροί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και π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ροστ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ατευτείτε από τον ήλιο </a:t>
            </a:r>
            <a:endParaRPr lang="en-AU" sz="1400" spc="-40" dirty="0">
              <a:solidFill>
                <a:srgbClr val="231F20"/>
              </a:solidFill>
              <a:latin typeface="Montserrat Light" pitchFamily="2" charset="77"/>
              <a:cs typeface="Montserrat"/>
            </a:endParaRP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να επ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ικοινωνείτε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με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άλλ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 άτομα που μπορεί να χρειάζονται τη βοήθειά σας</a:t>
            </a:r>
            <a:endParaRPr sz="1400" spc="-4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μην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α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φήνετε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π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οτέ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πα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ιδιά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, 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ηλικιωμένους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ή κα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τοικίδι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 ζώα σε παρκαρισμένο αυτοκίνητο. </a:t>
            </a:r>
            <a:endParaRPr lang="en-AU" sz="1400" spc="-40" dirty="0">
              <a:solidFill>
                <a:srgbClr val="231F20"/>
              </a:solidFill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να π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ροσέχετε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στο</a:t>
            </a:r>
            <a:r>
              <a:rPr sz="14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4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νερό</a:t>
            </a:r>
            <a:endParaRPr sz="1400" spc="-40" dirty="0">
              <a:latin typeface="Montserrat Light" pitchFamily="2" charset="77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605" y="6156050"/>
            <a:ext cx="8010321" cy="483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13100"/>
              </a:lnSpc>
              <a:spcBef>
                <a:spcPts val="100"/>
              </a:spcBef>
            </a:pPr>
            <a:r>
              <a:rPr sz="1400" spc="-2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Εάν αισθανθείτε αδιαθεσία, καλέστε το </a:t>
            </a:r>
            <a:r>
              <a:rPr sz="1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NURSE-ON-CALL στο 1300 60 60 24</a:t>
            </a:r>
            <a:r>
              <a:rPr sz="1400" spc="-2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, συμβουλευτείτε τον γιατρό ή τον φαρμακοποιό στην περιοχή σας. Για περισσότερες πληροφορίες σχετικά με το πώς να παραμείνετε ασφαλείς στη ζέστη, επισκεφτείτε </a:t>
            </a:r>
            <a:r>
              <a:rPr sz="1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την ιστοσελίδα betterhealth.vic.gov.au</a:t>
            </a:r>
            <a:endParaRPr sz="1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0746" y="4675245"/>
            <a:ext cx="7418705" cy="102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Η </a:t>
            </a:r>
            <a:r>
              <a:rPr sz="1600" b="1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θερμο</a:t>
            </a:r>
            <a:r>
              <a:rPr sz="16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πληξία είναι μια κατάσταση έκτακτης ανάγκης, απειλητική για τη ζωή.</a:t>
            </a:r>
            <a:endParaRPr sz="1600" b="1" spc="-20" dirty="0">
              <a:latin typeface="Montserrat" panose="02000505000000020004" pitchFamily="2" charset="77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 b="1" spc="-20" dirty="0">
              <a:latin typeface="Montserrat" panose="02000505000000020004" pitchFamily="2" charset="77"/>
              <a:cs typeface="Arial"/>
            </a:endParaRPr>
          </a:p>
          <a:p>
            <a:pPr marL="12700" marR="5080" algn="ctr">
              <a:lnSpc>
                <a:spcPct val="125000"/>
              </a:lnSpc>
            </a:pP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Εάν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εσείς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ή </a:t>
            </a:r>
            <a:r>
              <a:rPr sz="1400" b="1" spc="-20" dirty="0" err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κά</a:t>
            </a:r>
            <a:r>
              <a:rPr sz="1400" b="1" spc="-20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ποιος άλλος αντιμετωπίζετε επιληπτικές κρίσεις, σύγχυση ή συμπτώματα που μοιάζουν με εγκεφαλικό επεισόδιο, κατάρρευση ή λιποθυμία, επικοινωνήστε αμέσως με το Τριπλό Μηδέν -Triple Zero (000).</a:t>
            </a:r>
            <a:endParaRPr sz="1400" b="1" spc="-20" dirty="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58A722CE-04DC-CB4A-8E61-FE153121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2" y="2071922"/>
            <a:ext cx="228889" cy="203457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A4508F0-BBA1-FE40-80C1-C8675456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2" y="2464588"/>
            <a:ext cx="228889" cy="203457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C9DE254D-8C60-C04C-9320-6A6124780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7" y="2919893"/>
            <a:ext cx="228889" cy="203457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8B1AC98-9941-3B45-8908-87CC6AED6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70" y="3583096"/>
            <a:ext cx="228889" cy="2034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A6DF7B6B-8334-B544-9986-B54020A1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4" y="4233561"/>
            <a:ext cx="228889" cy="2034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87C8F7-3419-B645-A01C-2FCF24B4A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1"/>
            <a:ext cx="9144000" cy="762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EEB986A-647E-034F-B25F-EFCD5DC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1451905"/>
            <a:ext cx="25527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7020559"/>
            <a:chOff x="0" y="1"/>
            <a:chExt cx="9144000" cy="7020559"/>
          </a:xfrm>
        </p:grpSpPr>
        <p:sp>
          <p:nvSpPr>
            <p:cNvPr id="3" name="object 3"/>
            <p:cNvSpPr/>
            <p:nvPr/>
          </p:nvSpPr>
          <p:spPr>
            <a:xfrm>
              <a:off x="0" y="180009"/>
              <a:ext cx="9144000" cy="6840220"/>
            </a:xfrm>
            <a:custGeom>
              <a:avLst/>
              <a:gdLst/>
              <a:ahLst/>
              <a:cxnLst/>
              <a:rect l="l" t="t" r="r" b="b"/>
              <a:pathLst>
                <a:path w="9144000" h="6840220">
                  <a:moveTo>
                    <a:pt x="9144000" y="0"/>
                  </a:moveTo>
                  <a:lnTo>
                    <a:pt x="0" y="0"/>
                  </a:lnTo>
                  <a:lnTo>
                    <a:pt x="0" y="6839991"/>
                  </a:lnTo>
                  <a:lnTo>
                    <a:pt x="9144000" y="6839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3861435" cy="4932045"/>
            </a:xfrm>
            <a:custGeom>
              <a:avLst/>
              <a:gdLst/>
              <a:ahLst/>
              <a:cxnLst/>
              <a:rect l="l" t="t" r="r" b="b"/>
              <a:pathLst>
                <a:path w="3861435" h="4932045">
                  <a:moveTo>
                    <a:pt x="3861003" y="0"/>
                  </a:moveTo>
                  <a:lnTo>
                    <a:pt x="0" y="0"/>
                  </a:lnTo>
                  <a:lnTo>
                    <a:pt x="3988" y="812918"/>
                  </a:lnTo>
                  <a:lnTo>
                    <a:pt x="3848" y="2503592"/>
                  </a:lnTo>
                  <a:lnTo>
                    <a:pt x="1993" y="4175468"/>
                  </a:lnTo>
                  <a:lnTo>
                    <a:pt x="838" y="4931994"/>
                  </a:lnTo>
                  <a:lnTo>
                    <a:pt x="3861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22480" y="6235525"/>
            <a:ext cx="497019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40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Η Ambulance Victoria </a:t>
            </a:r>
            <a:r>
              <a:rPr sz="2100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σας </a:t>
            </a:r>
            <a:r>
              <a:rPr sz="2100" b="1" spc="105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ευχαριστεί</a:t>
            </a:r>
            <a:r>
              <a:rPr sz="2100" b="1" spc="-28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</a:t>
            </a:r>
            <a:endParaRPr sz="2100" b="1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" y="3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2" y="0"/>
                </a:lnTo>
                <a:lnTo>
                  <a:pt x="8973921" y="132486"/>
                </a:lnTo>
                <a:lnTo>
                  <a:pt x="8906192" y="132486"/>
                </a:lnTo>
                <a:lnTo>
                  <a:pt x="8958503" y="0"/>
                </a:lnTo>
                <a:lnTo>
                  <a:pt x="8888349" y="0"/>
                </a:lnTo>
                <a:lnTo>
                  <a:pt x="8836037" y="132486"/>
                </a:lnTo>
                <a:lnTo>
                  <a:pt x="8768308" y="132486"/>
                </a:lnTo>
                <a:lnTo>
                  <a:pt x="8820619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0" y="0"/>
                </a:lnTo>
                <a:lnTo>
                  <a:pt x="8612555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6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5E68444-4563-264D-B0EB-BB81926C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7" y="739774"/>
            <a:ext cx="1997075" cy="155677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713075F-4252-B246-B51C-0F483A2FB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1" y="2344965"/>
            <a:ext cx="3175000" cy="31750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838329" y="1682384"/>
            <a:ext cx="3772535" cy="1942984"/>
          </a:xfrm>
          <a:custGeom>
            <a:avLst/>
            <a:gdLst/>
            <a:ahLst/>
            <a:cxnLst/>
            <a:rect l="l" t="t" r="r" b="b"/>
            <a:pathLst>
              <a:path w="3772535" h="1450339">
                <a:moveTo>
                  <a:pt x="3771989" y="360006"/>
                </a:moveTo>
                <a:lnTo>
                  <a:pt x="3768712" y="311162"/>
                </a:lnTo>
                <a:lnTo>
                  <a:pt x="3759136" y="264299"/>
                </a:lnTo>
                <a:lnTo>
                  <a:pt x="3743706" y="219875"/>
                </a:lnTo>
                <a:lnTo>
                  <a:pt x="3722840" y="178308"/>
                </a:lnTo>
                <a:lnTo>
                  <a:pt x="3696982" y="140017"/>
                </a:lnTo>
                <a:lnTo>
                  <a:pt x="3666553" y="105448"/>
                </a:lnTo>
                <a:lnTo>
                  <a:pt x="3631984" y="75018"/>
                </a:lnTo>
                <a:lnTo>
                  <a:pt x="3593693" y="49149"/>
                </a:lnTo>
                <a:lnTo>
                  <a:pt x="3552126" y="28295"/>
                </a:lnTo>
                <a:lnTo>
                  <a:pt x="3507702" y="12865"/>
                </a:lnTo>
                <a:lnTo>
                  <a:pt x="3460851" y="3289"/>
                </a:lnTo>
                <a:lnTo>
                  <a:pt x="3411994" y="0"/>
                </a:lnTo>
                <a:lnTo>
                  <a:pt x="359994" y="0"/>
                </a:lnTo>
                <a:lnTo>
                  <a:pt x="311150" y="3289"/>
                </a:lnTo>
                <a:lnTo>
                  <a:pt x="264299" y="12865"/>
                </a:lnTo>
                <a:lnTo>
                  <a:pt x="219875" y="28295"/>
                </a:lnTo>
                <a:lnTo>
                  <a:pt x="178308" y="49149"/>
                </a:lnTo>
                <a:lnTo>
                  <a:pt x="140017" y="75018"/>
                </a:lnTo>
                <a:lnTo>
                  <a:pt x="105448" y="105448"/>
                </a:lnTo>
                <a:lnTo>
                  <a:pt x="75018" y="140017"/>
                </a:lnTo>
                <a:lnTo>
                  <a:pt x="49149" y="178308"/>
                </a:lnTo>
                <a:lnTo>
                  <a:pt x="28295" y="219875"/>
                </a:lnTo>
                <a:lnTo>
                  <a:pt x="12865" y="264299"/>
                </a:lnTo>
                <a:lnTo>
                  <a:pt x="3289" y="311162"/>
                </a:lnTo>
                <a:lnTo>
                  <a:pt x="0" y="360006"/>
                </a:lnTo>
                <a:lnTo>
                  <a:pt x="0" y="683996"/>
                </a:lnTo>
                <a:lnTo>
                  <a:pt x="3289" y="732853"/>
                </a:lnTo>
                <a:lnTo>
                  <a:pt x="12865" y="779703"/>
                </a:lnTo>
                <a:lnTo>
                  <a:pt x="28295" y="824128"/>
                </a:lnTo>
                <a:lnTo>
                  <a:pt x="49149" y="865708"/>
                </a:lnTo>
                <a:lnTo>
                  <a:pt x="75018" y="903986"/>
                </a:lnTo>
                <a:lnTo>
                  <a:pt x="105448" y="938568"/>
                </a:lnTo>
                <a:lnTo>
                  <a:pt x="140017" y="968997"/>
                </a:lnTo>
                <a:lnTo>
                  <a:pt x="178308" y="994854"/>
                </a:lnTo>
                <a:lnTo>
                  <a:pt x="219875" y="1015720"/>
                </a:lnTo>
                <a:lnTo>
                  <a:pt x="264299" y="1031151"/>
                </a:lnTo>
                <a:lnTo>
                  <a:pt x="311150" y="1040714"/>
                </a:lnTo>
                <a:lnTo>
                  <a:pt x="359994" y="1044003"/>
                </a:lnTo>
                <a:lnTo>
                  <a:pt x="2403640" y="1044003"/>
                </a:lnTo>
                <a:lnTo>
                  <a:pt x="2808922" y="1405140"/>
                </a:lnTo>
                <a:lnTo>
                  <a:pt x="2848483" y="1433995"/>
                </a:lnTo>
                <a:lnTo>
                  <a:pt x="2885617" y="1448854"/>
                </a:lnTo>
                <a:lnTo>
                  <a:pt x="2919196" y="1450187"/>
                </a:lnTo>
                <a:lnTo>
                  <a:pt x="2948127" y="1438414"/>
                </a:lnTo>
                <a:lnTo>
                  <a:pt x="2971254" y="1414030"/>
                </a:lnTo>
                <a:lnTo>
                  <a:pt x="2987484" y="1377480"/>
                </a:lnTo>
                <a:lnTo>
                  <a:pt x="2995676" y="1329207"/>
                </a:lnTo>
                <a:lnTo>
                  <a:pt x="3015272" y="1051445"/>
                </a:lnTo>
                <a:lnTo>
                  <a:pt x="3015196" y="1044003"/>
                </a:lnTo>
                <a:lnTo>
                  <a:pt x="3411994" y="1044003"/>
                </a:lnTo>
                <a:lnTo>
                  <a:pt x="3460851" y="1040714"/>
                </a:lnTo>
                <a:lnTo>
                  <a:pt x="3507702" y="1031151"/>
                </a:lnTo>
                <a:lnTo>
                  <a:pt x="3552126" y="1015720"/>
                </a:lnTo>
                <a:lnTo>
                  <a:pt x="3593693" y="994854"/>
                </a:lnTo>
                <a:lnTo>
                  <a:pt x="3631984" y="968997"/>
                </a:lnTo>
                <a:lnTo>
                  <a:pt x="3666553" y="938568"/>
                </a:lnTo>
                <a:lnTo>
                  <a:pt x="3696982" y="903986"/>
                </a:lnTo>
                <a:lnTo>
                  <a:pt x="3722840" y="865708"/>
                </a:lnTo>
                <a:lnTo>
                  <a:pt x="3743706" y="824128"/>
                </a:lnTo>
                <a:lnTo>
                  <a:pt x="3759136" y="779703"/>
                </a:lnTo>
                <a:lnTo>
                  <a:pt x="3768712" y="732853"/>
                </a:lnTo>
                <a:lnTo>
                  <a:pt x="3771989" y="683996"/>
                </a:lnTo>
                <a:lnTo>
                  <a:pt x="3771989" y="360006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945132" y="1776081"/>
            <a:ext cx="352880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ts val="3240"/>
              </a:lnSpc>
              <a:spcBef>
                <a:spcPts val="100"/>
              </a:spcBef>
            </a:pPr>
            <a:r>
              <a:rPr sz="2800" b="1" spc="-20" dirty="0">
                <a:latin typeface="Montserrat" panose="02000505000000020004" pitchFamily="2" charset="77"/>
              </a:rPr>
              <a:t>Πα</a:t>
            </a:r>
            <a:r>
              <a:rPr sz="2800" b="1" spc="-20" dirty="0" err="1">
                <a:latin typeface="Montserrat" panose="02000505000000020004" pitchFamily="2" charset="77"/>
              </a:rPr>
              <a:t>ίξτε</a:t>
            </a:r>
            <a:r>
              <a:rPr sz="2800" b="1" spc="-20" dirty="0">
                <a:latin typeface="Montserrat" panose="02000505000000020004" pitchFamily="2" charset="77"/>
              </a:rPr>
              <a:t> </a:t>
            </a:r>
            <a:r>
              <a:rPr sz="2800" b="1" spc="-20" dirty="0" err="1">
                <a:latin typeface="Montserrat" panose="02000505000000020004" pitchFamily="2" charset="77"/>
              </a:rPr>
              <a:t>τον</a:t>
            </a:r>
            <a:r>
              <a:rPr sz="2800" b="1" spc="-20" dirty="0">
                <a:latin typeface="Montserrat" panose="02000505000000020004" pitchFamily="2" charset="77"/>
              </a:rPr>
              <a:t> </a:t>
            </a:r>
            <a:r>
              <a:rPr sz="2800" b="1" spc="-20" dirty="0" err="1">
                <a:latin typeface="Montserrat" panose="02000505000000020004" pitchFamily="2" charset="77"/>
              </a:rPr>
              <a:t>ρόλο</a:t>
            </a:r>
            <a:r>
              <a:rPr sz="2800" b="1" spc="-20" dirty="0">
                <a:latin typeface="Montserrat" panose="02000505000000020004" pitchFamily="2" charset="77"/>
              </a:rPr>
              <a:t> σας</a:t>
            </a:r>
          </a:p>
          <a:p>
            <a:pPr marL="96520">
              <a:lnSpc>
                <a:spcPts val="3240"/>
              </a:lnSpc>
            </a:pPr>
            <a:r>
              <a:rPr sz="2800" b="1" spc="-20" dirty="0">
                <a:latin typeface="Montserrat" panose="02000505000000020004" pitchFamily="2" charset="77"/>
                <a:cs typeface="Arial"/>
              </a:rPr>
              <a:t>Να </a:t>
            </a:r>
            <a:r>
              <a:rPr sz="2800" b="1" spc="-20" dirty="0" err="1">
                <a:latin typeface="Montserrat" panose="02000505000000020004" pitchFamily="2" charset="77"/>
                <a:cs typeface="Arial"/>
              </a:rPr>
              <a:t>είστε</a:t>
            </a:r>
            <a:r>
              <a:rPr sz="28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2800" b="1" spc="-20" dirty="0" err="1">
                <a:latin typeface="Montserrat" panose="02000505000000020004" pitchFamily="2" charset="77"/>
                <a:cs typeface="Arial"/>
              </a:rPr>
              <a:t>έξυ</a:t>
            </a:r>
            <a:r>
              <a:rPr sz="2800" b="1" spc="-20" dirty="0">
                <a:latin typeface="Montserrat" panose="02000505000000020004" pitchFamily="2" charset="77"/>
                <a:cs typeface="Arial"/>
              </a:rPr>
              <a:t>πνοι το καλοκαίρι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40E0CD-0474-6648-8F5D-188F5FC0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7010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1886" y="1265871"/>
            <a:ext cx="6515246" cy="109260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Νόσος</a:t>
            </a:r>
            <a:r>
              <a:rPr sz="35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π</a:t>
            </a:r>
            <a:r>
              <a:rPr sz="35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ου</a:t>
            </a:r>
            <a:r>
              <a:rPr sz="35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35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σχετίζετ</a:t>
            </a:r>
            <a:r>
              <a:rPr sz="35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αι με τη θερμότητα</a:t>
            </a:r>
            <a:endParaRPr sz="35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999" y="2643603"/>
            <a:ext cx="4874836" cy="214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54785" indent="11113">
              <a:lnSpc>
                <a:spcPts val="2220"/>
              </a:lnSpc>
              <a:spcAft>
                <a:spcPts val="1200"/>
              </a:spcAft>
            </a:pPr>
            <a:r>
              <a:rPr sz="1600" b="1" spc="9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H </a:t>
            </a:r>
            <a:r>
              <a:rPr sz="1600" b="1" spc="9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θερμότητ</a:t>
            </a:r>
            <a:r>
              <a:rPr sz="1600" b="1" spc="9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α</a:t>
            </a:r>
            <a:r>
              <a:rPr sz="1600" b="1" spc="65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μπορεί </a:t>
            </a:r>
            <a:r>
              <a:rPr sz="16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να</a:t>
            </a:r>
            <a:r>
              <a:rPr lang="ca-ES" sz="16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6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π</a:t>
            </a:r>
            <a:r>
              <a:rPr sz="1600" b="1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ροκ</a:t>
            </a:r>
            <a:r>
              <a:rPr sz="16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αλέσει: </a:t>
            </a:r>
            <a:endParaRPr lang="en-AU" sz="1600" b="1" dirty="0">
              <a:solidFill>
                <a:srgbClr val="004386"/>
              </a:solidFill>
              <a:latin typeface="Montserrat" panose="02000505000000020004" pitchFamily="2" charset="77"/>
              <a:cs typeface="Arial"/>
            </a:endParaRP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en-AU"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Κράμ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πες </a:t>
            </a:r>
            <a:r>
              <a:rPr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από τη ζέστη</a:t>
            </a:r>
            <a:endParaRPr lang="en-AU" sz="1600" spc="-45" dirty="0">
              <a:solidFill>
                <a:srgbClr val="231F20"/>
              </a:solidFill>
              <a:latin typeface="Montserrat Light" pitchFamily="2" charset="77"/>
              <a:cs typeface="Montserrat"/>
            </a:endParaRP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en-AU"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Εξάντληση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από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τη</a:t>
            </a:r>
            <a:r>
              <a:rPr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ζέστη</a:t>
            </a:r>
            <a:endParaRPr sz="160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220"/>
              </a:lnSpc>
              <a:spcAft>
                <a:spcPts val="1200"/>
              </a:spcAft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Αυτό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μπ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ορεί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να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οδηγήσει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σε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μι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</a:t>
            </a:r>
            <a:r>
              <a:rPr sz="1600" spc="-45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απειλητική για τη ζωή</a:t>
            </a:r>
            <a:r>
              <a:rPr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κατάσταση</a:t>
            </a:r>
            <a:r>
              <a:rPr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-</a:t>
            </a:r>
            <a:r>
              <a:rPr sz="1600" b="1" spc="50" dirty="0">
                <a:solidFill>
                  <a:srgbClr val="231F20"/>
                </a:solidFill>
                <a:latin typeface="Montserrat" panose="02000505000000020004" pitchFamily="2" charset="77"/>
                <a:cs typeface="Arial"/>
              </a:rPr>
              <a:t>θερμοπληξία</a:t>
            </a:r>
            <a:r>
              <a:rPr sz="1600" b="1" spc="50" dirty="0">
                <a:solidFill>
                  <a:srgbClr val="231F20"/>
                </a:solidFill>
                <a:latin typeface="Montserrat" panose="02000505000000020004" pitchFamily="2" charset="77"/>
                <a:cs typeface="Montserrat"/>
              </a:rPr>
              <a:t>.</a:t>
            </a:r>
            <a:endParaRPr sz="1600" b="1" dirty="0">
              <a:latin typeface="Montserrat" panose="02000505000000020004" pitchFamily="2" charset="77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000" y="5340350"/>
            <a:ext cx="404177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Η υψηλή θερμοκρασία</a:t>
            </a: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μπορεί επίσης</a:t>
            </a:r>
            <a:r>
              <a:rPr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να επιδεινώσει </a:t>
            </a: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την</a:t>
            </a:r>
            <a:r>
              <a:rPr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κατάσταση </a:t>
            </a:r>
            <a:r>
              <a:rPr sz="1600" spc="-3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κάποιου </a:t>
            </a: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που </a:t>
            </a:r>
            <a:r>
              <a:rPr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ήδη </a:t>
            </a: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έχει </a:t>
            </a:r>
            <a:r>
              <a:rPr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ένα</a:t>
            </a:r>
            <a:r>
              <a:rPr sz="1600" spc="-3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ιατρικό </a:t>
            </a:r>
            <a:r>
              <a:rPr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πρόβλημα, </a:t>
            </a:r>
            <a:r>
              <a:rPr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όπως </a:t>
            </a:r>
            <a:r>
              <a:rPr sz="1600" spc="-3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η καρδιακή </a:t>
            </a:r>
            <a:r>
              <a:rPr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νόσος </a:t>
            </a:r>
            <a:r>
              <a:rPr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ή</a:t>
            </a:r>
            <a:r>
              <a:rPr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ο διαβήτης.</a:t>
            </a:r>
            <a:endParaRPr sz="1600">
              <a:latin typeface="Montserrat Light" pitchFamily="2" charset="77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51745" y="5648830"/>
            <a:ext cx="8648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80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των</a:t>
            </a:r>
            <a:r>
              <a:rPr sz="1600" b="1" spc="1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π</a:t>
            </a:r>
            <a:r>
              <a:rPr sz="1600" b="1" spc="15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ερι</a:t>
            </a:r>
            <a:r>
              <a:rPr sz="1600" b="1" spc="1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πτώσεων</a:t>
            </a:r>
            <a:endParaRPr sz="1600" b="1" dirty="0">
              <a:latin typeface="Montserrat ExtraBold" panose="02000505000000020004" pitchFamily="2" charset="77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60158" y="5031962"/>
            <a:ext cx="2033116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800" b="1" spc="220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το</a:t>
            </a:r>
            <a:r>
              <a:rPr sz="3800" b="1" spc="22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80%</a:t>
            </a:r>
            <a:endParaRPr sz="3800" b="1" dirty="0">
              <a:latin typeface="Montserrat ExtraBold" panose="02000505000000020004" pitchFamily="2" charset="77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7131" y="4322771"/>
            <a:ext cx="193541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Η </a:t>
            </a:r>
            <a:r>
              <a:rPr sz="1600" b="1" spc="80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θερμο</a:t>
            </a:r>
            <a:r>
              <a:rPr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πληξία</a:t>
            </a:r>
            <a:r>
              <a:rPr sz="1600" b="1" spc="-12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είναι</a:t>
            </a:r>
            <a:r>
              <a:rPr lang="en-AU" sz="1600" b="1" spc="-2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</a:t>
            </a:r>
            <a:r>
              <a:rPr lang="en-AU" sz="1600" b="1" spc="80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μοιρ</a:t>
            </a:r>
            <a:r>
              <a:rPr lang="en-AU"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αία</a:t>
            </a:r>
            <a:r>
              <a:rPr lang="en-AU" sz="1600" b="1" spc="-9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</a:t>
            </a:r>
            <a:r>
              <a:rPr lang="en-AU" sz="1600" b="1" spc="7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σε</a:t>
            </a:r>
            <a:r>
              <a:rPr lang="en-AU" sz="1600" b="1" spc="-8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</a:t>
            </a:r>
            <a:r>
              <a:rPr lang="en-AU" sz="1600" b="1" spc="11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πάνω</a:t>
            </a:r>
            <a:r>
              <a:rPr lang="en-AU" sz="1600" b="1" spc="10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από</a:t>
            </a:r>
            <a:endParaRPr lang="en-AU" sz="1600" b="1" dirty="0">
              <a:latin typeface="Montserrat ExtraBold" panose="02000505000000020004" pitchFamily="2" charset="77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D329EE-1843-7E41-8534-0CF647705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D9647DF-5295-B24F-93AB-1C01FB48C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8" y="3435350"/>
            <a:ext cx="203200" cy="1651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EDF65B9-AC96-894F-BE6E-CEAEC5016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9" y="3912654"/>
            <a:ext cx="181718" cy="1476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E024AEA5-26F3-0F47-A7B8-FB7B3A83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1C56C425-7C5F-7749-8DF7-60BE00AF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1" y="855526"/>
            <a:ext cx="558800" cy="419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32025" y="6047993"/>
            <a:ext cx="3486150" cy="409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Τι να κάνετε: </a:t>
            </a:r>
            <a:r>
              <a:rPr sz="1200" b="1" spc="-2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Καλέστε αμέσως το Τριπλό Μηδέν -Triple Zero (000) και ακολουθήστε τις συμβουλές του τηλεφωνητή.</a:t>
            </a:r>
            <a:endParaRPr sz="1200" b="1" spc="-2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596" y="6047995"/>
            <a:ext cx="3603380" cy="67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Τι</a:t>
            </a:r>
            <a:r>
              <a:rPr sz="12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να </a:t>
            </a:r>
            <a:r>
              <a:rPr sz="12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κάνετε</a:t>
            </a:r>
            <a:r>
              <a:rPr sz="12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: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 Ξαπ</a:t>
            </a:r>
            <a:r>
              <a:rPr sz="1200" b="1" spc="-20" dirty="0" err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λώστε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σε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έν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α δροσερό μέρος. </a:t>
            </a:r>
            <a:r>
              <a:rPr sz="1200" b="1" spc="-20" dirty="0" err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Εάν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δεν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κάνετε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εμετό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, π</a:t>
            </a:r>
            <a:r>
              <a:rPr sz="1200" b="1" spc="-20" dirty="0" err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ιείτε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νερό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.</a:t>
            </a:r>
            <a:endParaRPr sz="1200" b="1" spc="-20" dirty="0">
              <a:latin typeface="Montserrat SemiBold" panose="02000505000000020004" pitchFamily="2" charset="7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Κα</a:t>
            </a:r>
            <a:r>
              <a:rPr sz="1200" b="1" spc="-20" dirty="0" err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λέστε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το</a:t>
            </a:r>
            <a:r>
              <a:rPr sz="1200" b="1" spc="-20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 NURSE-ON-CALL 1300 60 60 24.</a:t>
            </a:r>
            <a:endParaRPr sz="1200" b="1" spc="-20" dirty="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394" y="1556391"/>
            <a:ext cx="2045970" cy="841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Ζάλη και πονοκέφαλος</a:t>
            </a:r>
            <a:endParaRPr sz="1200" spc="-2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spc="-2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Χλωμή εμφάνιση και εφίδρωση</a:t>
            </a:r>
            <a:endParaRPr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3309" y="3026914"/>
            <a:ext cx="140906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Γρήγορος καρδιακός ρυθμός</a:t>
            </a:r>
            <a:endParaRPr sz="1200" spc="-20">
              <a:latin typeface="Montserrat Light" pitchFamily="2" charset="77"/>
              <a:cs typeface="Montserrat"/>
            </a:endParaRPr>
          </a:p>
          <a:p>
            <a:pPr marL="31750" marR="5080">
              <a:lnSpc>
                <a:spcPts val="4730"/>
              </a:lnSpc>
              <a:spcBef>
                <a:spcPts val="35"/>
              </a:spcBef>
            </a:pPr>
            <a:r>
              <a:rPr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Ναυτία και εμετός Λιποθυμία</a:t>
            </a:r>
            <a:endParaRPr sz="1200" spc="-20">
              <a:latin typeface="Montserrat Light" pitchFamily="2" charset="77"/>
              <a:cs typeface="Montserrat"/>
            </a:endParaRPr>
          </a:p>
          <a:p>
            <a:pPr marL="28575" marR="278130">
              <a:lnSpc>
                <a:spcPts val="1400"/>
              </a:lnSpc>
              <a:spcBef>
                <a:spcPts val="1305"/>
              </a:spcBef>
            </a:pPr>
            <a:r>
              <a:rPr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Μυϊκές κράμπες και αδυναμία</a:t>
            </a:r>
            <a:endParaRPr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6154" y="5032624"/>
            <a:ext cx="3217361" cy="57131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45"/>
              </a:spcBef>
            </a:pPr>
            <a:r>
              <a:rPr sz="1200" b="1" spc="-20" dirty="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Η </a:t>
            </a:r>
            <a:r>
              <a:rPr sz="1200" b="1" spc="-20" dirty="0" err="1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θερμο</a:t>
            </a:r>
            <a:r>
              <a:rPr sz="1200" b="1" spc="-20" dirty="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πληξία είναι μια κατάσταση έκτακτης ανάγκης απειλητική για τη ζωή, καλέστε το Τριπλό Μηδέν -Triple Zero (000).</a:t>
            </a:r>
            <a:endParaRPr sz="1200" b="1" spc="-20" dirty="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1306" y="4150354"/>
            <a:ext cx="1379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Γρήγορος δυνατός σφυγμός</a:t>
            </a:r>
            <a:endParaRPr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1263" y="2935786"/>
            <a:ext cx="2729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Απώλεια των αισθήσεων</a:t>
            </a:r>
            <a:endParaRPr sz="1200" spc="-2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</a:pPr>
            <a:endParaRPr sz="1500" spc="-20">
              <a:latin typeface="Montserrat Light" pitchFamily="2" charset="77"/>
              <a:cs typeface="Montserrat"/>
            </a:endParaRPr>
          </a:p>
          <a:p>
            <a:pPr marL="197485">
              <a:lnSpc>
                <a:spcPct val="100000"/>
              </a:lnSpc>
              <a:spcBef>
                <a:spcPts val="1045"/>
              </a:spcBef>
            </a:pPr>
            <a:r>
              <a:rPr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Συμπτώματα που μοιάζουν με εγκεφαλικό επεισόδιο ή κατάρρευση</a:t>
            </a:r>
            <a:endParaRPr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6589" y="2455696"/>
            <a:ext cx="136604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Επ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ιλη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πτική κρίση</a:t>
            </a:r>
            <a:endParaRPr sz="1200" spc="-20" dirty="0">
              <a:latin typeface="Montserrat Light" pitchFamily="2" charset="77"/>
              <a:cs typeface="Montserra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91402" y="902131"/>
            <a:ext cx="4213691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0" dirty="0">
                <a:solidFill>
                  <a:srgbClr val="FFA526"/>
                </a:solidFill>
                <a:latin typeface="Montserrat" panose="02000505000000020004" pitchFamily="2" charset="77"/>
                <a:cs typeface="Arial"/>
              </a:rPr>
              <a:t>ΕΞΑΝΤΛΗΣΗ ΑΠΟ ΤΗ ΖΕΣΤΗ</a:t>
            </a:r>
            <a:endParaRPr sz="22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8721" y="902131"/>
            <a:ext cx="338010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ΘΕΡΜΟΠΛΗΞΙΑ</a:t>
            </a:r>
            <a:endParaRPr sz="22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6834" y="939890"/>
            <a:ext cx="306070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1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Ή</a:t>
            </a:r>
            <a:endParaRPr sz="1450" b="1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6590" y="2004346"/>
            <a:ext cx="2045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Η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εφίδρωση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στ</a:t>
            </a:r>
            <a:r>
              <a:rPr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αματά</a:t>
            </a:r>
            <a:endParaRPr sz="1200" spc="-20" dirty="0">
              <a:latin typeface="Montserrat Light" pitchFamily="2" charset="77"/>
              <a:cs typeface="Montserra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3410AC-A672-BC45-8943-5D9867C20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005EAE-945C-6642-87BA-B3CC069CA89E}"/>
              </a:ext>
            </a:extLst>
          </p:cNvPr>
          <p:cNvSpPr txBox="1"/>
          <p:nvPr/>
        </p:nvSpPr>
        <p:spPr>
          <a:xfrm>
            <a:off x="5819460" y="1562353"/>
            <a:ext cx="3224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Σύγχυση</a:t>
            </a:r>
            <a:r>
              <a:rPr lang="en-AU"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και παρα</a:t>
            </a:r>
            <a:r>
              <a:rPr lang="en-AU"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ληρητική</a:t>
            </a:r>
            <a:r>
              <a:rPr lang="en-AU"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lang="en-AU"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ψυχική</a:t>
            </a:r>
            <a:r>
              <a:rPr lang="en-AU"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κα</a:t>
            </a:r>
            <a:r>
              <a:rPr lang="en-AU" sz="1200" spc="-2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τάστ</a:t>
            </a:r>
            <a:r>
              <a:rPr lang="en-AU" sz="1200" spc="-2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αση</a:t>
            </a:r>
            <a:endParaRPr lang="en-AU" sz="1200" spc="-20" dirty="0">
              <a:latin typeface="Montserrat Light" pitchFamily="2" charset="77"/>
              <a:cs typeface="Montserrat"/>
            </a:endParaRPr>
          </a:p>
        </p:txBody>
      </p:sp>
      <p:pic>
        <p:nvPicPr>
          <p:cNvPr id="38" name="Picture 3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63E1C80-72A4-6E48-8F32-5CA23616A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92" y="4590009"/>
            <a:ext cx="9271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42CFAED-BA11-6F41-B7B6-95F2D295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2900" y="4881858"/>
            <a:ext cx="4287978" cy="1516441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25"/>
              </a:spcBef>
            </a:pPr>
            <a:r>
              <a:rPr sz="3600" b="1" spc="-20">
                <a:latin typeface="Montserrat" panose="02000505000000020004" pitchFamily="2" charset="77"/>
                <a:cs typeface="Arial"/>
              </a:rPr>
              <a:t>Συμβουλές για να αντιμετωπίσετε σωστά τη ζέστη αυτό το καλοκαίρι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98B2D02-D723-C644-80F9-F9F7CF5C3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15" y="6500232"/>
            <a:ext cx="1644552" cy="28714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69C947A-C8B5-554D-A298-5C6BAC35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7" y="4136173"/>
            <a:ext cx="8636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D3FE36-890B-0B4C-8C34-DCB07F780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71CCA4F-A642-E248-815D-E5AD33DD2A6C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630645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Συμ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βουλές 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για να αντιμετωπίσετε σωστά τη ζέστη 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αυτό το καλοκαίρι.</a:t>
            </a:r>
            <a:endParaRPr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Μείνετε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ενυδ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ατωμένοι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2983" y="2587079"/>
            <a:ext cx="5058942" cy="27374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Πίνετε νερό τακτικά όλη την ημέρα,</a:t>
            </a:r>
            <a:endParaRPr sz="1600" spc="-30">
              <a:latin typeface="Montserrat Light" pitchFamily="2" charset="77"/>
              <a:cs typeface="Montserrat"/>
            </a:endParaRPr>
          </a:p>
          <a:p>
            <a:pPr marL="12700" marR="380365">
              <a:lnSpc>
                <a:spcPct val="114599"/>
              </a:lnSpc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ακόμα κι αν δεν αισθάνεστε διψασμένοι. Ελέγξτε το χρώμα των ούρων σας - εάν είναι ανοιχτό, τότε έχετε πιει αρκετό νερό</a:t>
            </a:r>
            <a:endParaRPr sz="1600" spc="-30">
              <a:latin typeface="Montserrat Light" pitchFamily="2" charset="77"/>
              <a:cs typeface="Montserrat"/>
            </a:endParaRPr>
          </a:p>
          <a:p>
            <a:pPr marL="12700" marR="562610">
              <a:lnSpc>
                <a:spcPct val="217899"/>
              </a:lnSpc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Να έχετε μαζί σας ένα μπουκάλι νερό εάν βγείτε έξω Πιείτε αλκοόλ υπεύθυνα</a:t>
            </a:r>
            <a:endParaRPr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ct val="114599"/>
              </a:lnSpc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Εάν ο γιατρός περιορίζει συνήθως τα υγρά που πίνετε, ελέγξτε πόσο πρέπει να πίνετε κατά τη διάρκεια ζεστού καιρού</a:t>
            </a:r>
            <a:endParaRPr sz="1600" spc="-30">
              <a:latin typeface="Montserrat Light" pitchFamily="2" charset="77"/>
              <a:cs typeface="Montserra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2400" y="2728803"/>
            <a:ext cx="2442946" cy="2442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3" y="2608581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9" y="3868425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9" y="4422848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9" y="5054491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9DBB3D-3D96-F047-87FC-294BFFB6BB16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7107" y="1023584"/>
            <a:ext cx="8436701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Συμ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βουλές 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για να αντιμετωπίσετε σωστά τη ζέστη 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αυτό το καλοκαίρι.</a:t>
            </a:r>
            <a:endParaRPr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Δι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ατηρήστε την ψυχραιμία σας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7929" y="2623921"/>
            <a:ext cx="4375557" cy="276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Χρησιμοποιήστε κλιματισμό και ανεμιστήρες αν είναι δυνατόν.  Προστατέψτε τον εαυτό σας από τον ήλιο και φορέστε καπέλο</a:t>
            </a:r>
            <a:r>
              <a:rPr lang="en-AU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και αντηλιακό. Μη βγαίνετε έξω κατά τη διάρκεια των πιο</a:t>
            </a:r>
            <a:r>
              <a:rPr lang="en-AU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θερμών ωρών της ημέρας</a:t>
            </a:r>
            <a:endParaRPr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>
              <a:latin typeface="Montserrat Light" pitchFamily="2" charset="77"/>
              <a:cs typeface="Montserrat"/>
            </a:endParaRPr>
          </a:p>
          <a:p>
            <a:pPr marL="12700" marR="431165">
              <a:lnSpc>
                <a:spcPct val="114599"/>
              </a:lnSpc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Χρησιμοποιήστε βρεγμένες πετσέτες, βάλτε τα πόδια σας σε κρύο νερό και κάντε δροσερά (όχι κρύα) ντους</a:t>
            </a:r>
            <a:endParaRPr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>
              <a:latin typeface="Montserrat Light" pitchFamily="2" charset="77"/>
              <a:cs typeface="Montserrat"/>
            </a:endParaRPr>
          </a:p>
          <a:p>
            <a:pPr marL="12700" marR="118110">
              <a:lnSpc>
                <a:spcPct val="114599"/>
              </a:lnSpc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Αποφύγετε την έντονη δραστηριότητα, όπως άσκηση, ανακαινίσεις και κηπουρική</a:t>
            </a:r>
            <a:endParaRPr sz="1600" spc="-30">
              <a:latin typeface="Montserrat Light" pitchFamily="2" charset="77"/>
              <a:cs typeface="Montserra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DF8617-3174-BE4D-AAFC-0194F2753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3092849B-0AB5-4544-A6E5-FF6B5BA9A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22549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E553F3F8-8F9B-4A4D-96DA-5DB56A75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249020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CC46701-EB87-DD4F-920D-AEADA7D8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5355669"/>
            <a:ext cx="347266" cy="30868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BCA69094-B33E-4A4D-A0BC-53F53BAD1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66" y="2732924"/>
            <a:ext cx="29337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602F1F-A316-8F4F-B98A-C8677001D200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317" y="1050080"/>
            <a:ext cx="8848683" cy="92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Συμ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βουλές 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για να αντιμετωπίσετε σωστά τη ζέστη 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αυτό το καλοκαίρι.</a:t>
            </a:r>
            <a:endParaRPr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Να επ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ικοινωνείτε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με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τους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άλλους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191" y="2636621"/>
            <a:ext cx="4771665" cy="2715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Να προσέχετε τους ηλικιωμένους, εκείνους που ζουν μόνοι, τα παιδιά και τα άτομα με ιατρική πάθηση</a:t>
            </a:r>
            <a:endParaRPr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>
              <a:latin typeface="Montserrat Light" pitchFamily="2" charset="77"/>
              <a:cs typeface="Montserrat"/>
            </a:endParaRPr>
          </a:p>
          <a:p>
            <a:pPr marL="12700" marR="130175">
              <a:lnSpc>
                <a:spcPct val="114599"/>
              </a:lnSpc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Τηλεφωνήστε τους ή επισκεφτείτε τους τουλάχιστον μία φορά κάθε ημέρα με καύσωνα</a:t>
            </a:r>
            <a:endParaRPr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spc="-3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Ενθαρρύνετέ τους να πίνουν άφθονο νερό</a:t>
            </a:r>
            <a:endParaRPr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>
              <a:latin typeface="Montserrat Light" pitchFamily="2" charset="77"/>
              <a:cs typeface="Montserrat"/>
            </a:endParaRPr>
          </a:p>
          <a:p>
            <a:pPr marL="12700" marR="8890">
              <a:lnSpc>
                <a:spcPct val="114599"/>
              </a:lnSpc>
            </a:pPr>
            <a:r>
              <a:rPr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Εάν παρατηρήσετε συμπτώματα ασθένειας που σχετίζεται με τη ζέστη, ζητήστε ιατρική βοήθεια</a:t>
            </a:r>
            <a:endParaRPr sz="1600" spc="-30">
              <a:latin typeface="Montserrat Light" pitchFamily="2" charset="77"/>
              <a:cs typeface="Montserrat"/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76D62C6-894F-5845-B63C-63F3F7FD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8C60D52-B062-994F-809E-854C0AE6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3469640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FF01D660-02B3-1441-8A61-B6E224F7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9" y="4300105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A57A0963-1467-5A42-86B1-218930CE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4801021"/>
            <a:ext cx="347266" cy="308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960A7-2BFD-8A47-9541-ED8D4448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9314E4-D8B8-1549-9D38-6CBBB55C9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2531638"/>
            <a:ext cx="24384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3C393D-FB46-8F45-A1C7-E8A5049D8BAB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423" y="729045"/>
            <a:ext cx="8629577" cy="1590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Συμ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βουλές 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για να αντιμετωπίσετε σωστά τη ζέστη 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αυτό το καλοκαίρι.</a:t>
            </a:r>
            <a:endParaRPr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Τα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ζεστά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α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υτοκίνητ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α μπορούν να σκοτώσουν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2567" y="2695820"/>
            <a:ext cx="4940690" cy="24672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Μην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α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φήνετε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π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οτέ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τα πα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ιδιά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,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τους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ηλικιωμένους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ή τα κα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τοικίδι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 σε παρκαρισμένο αυτοκίνητο - η θερμοκρασία μπορεί να διπλασιαστεί σε λίγα λεπτά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389255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Η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θερμοκρ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ασία του σώματος ενός παιδιού αυξάνεται τρεις έως πέντε φορές πιο γρήγορα από ό,τι τους ενήλικες</a:t>
            </a:r>
            <a:endParaRPr sz="1600" spc="-30" dirty="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156845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Ακόμη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και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σε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μι</a:t>
            </a:r>
            <a:r>
              <a:rPr sz="1600" spc="-3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α ήπια ημέρα, η θερμοκρασία μέσα σε ένα παρκαρισμένο αυτοκίνητο μπορεί να είναι 20 έως 30 βαθμούς υψηλότερη από την εξωτερική θερμοκρασία.</a:t>
            </a:r>
            <a:endParaRPr sz="1600" spc="-30" dirty="0">
              <a:latin typeface="Montserrat Light" pitchFamily="2" charset="77"/>
              <a:cs typeface="Montserra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EAC83-FD58-F746-BE02-5C6F12ACB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65F7356-9F06-C145-ABBD-E583936B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738489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E25333A5-4B17-7245-BE10-A8DB48EA3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775118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AEC523A-88FF-474C-84DD-88AE3097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5" y="4854417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5F27C4FE-1EB3-9248-B0AE-ECEFD14A9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08" y="2562885"/>
            <a:ext cx="24384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789D3AD-93F2-2B43-9736-2D4E8B49FD9E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726880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Συμβουλές </a:t>
            </a:r>
            <a:r>
              <a:rPr sz="1700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για να αντιμετωπίσετε σωστά τη ζέστη </a:t>
            </a:r>
            <a:r>
              <a:rPr sz="1700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αυτό το καλοκαίρι.</a:t>
            </a:r>
            <a:endParaRPr sz="1700" spc="-2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sz="4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Να προσέχετε στο νερό</a:t>
            </a:r>
            <a:endParaRPr sz="4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3362" y="2615344"/>
            <a:ext cx="4237724" cy="23045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>
              <a:lnSpc>
                <a:spcPts val="2120"/>
              </a:lnSpc>
              <a:spcAft>
                <a:spcPts val="1800"/>
              </a:spcAft>
            </a:pPr>
            <a:r>
              <a:rPr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Να επιβλέπετε τα παιδιά και να παρακολουθείτε τους φίλους σας όταν κολυμπούν και είναι κοντά στο νερό.</a:t>
            </a:r>
            <a:endParaRPr sz="1600" spc="-2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Να γνωρίζετε τις συνθήκες και τα όριά σας</a:t>
            </a:r>
            <a:r>
              <a:rPr lang="en-AU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Κολυμπήστε ανάμεσα στις σημαίες στην παραλία</a:t>
            </a:r>
            <a:endParaRPr sz="1600" spc="-20">
              <a:latin typeface="Montserrat Light" pitchFamily="2" charset="77"/>
              <a:cs typeface="Montserrat"/>
            </a:endParaRPr>
          </a:p>
          <a:p>
            <a:pPr marL="12700" marR="295275">
              <a:lnSpc>
                <a:spcPts val="2120"/>
              </a:lnSpc>
              <a:spcAft>
                <a:spcPts val="1800"/>
              </a:spcAft>
            </a:pPr>
            <a:r>
              <a:rPr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Να γνωρίζετε τους κινδύνους στο νερό και μην κολυμπάτε ποτέ μόνος σας</a:t>
            </a:r>
            <a:endParaRPr sz="1600" spc="-20">
              <a:latin typeface="Montserrat Light" pitchFamily="2" charset="77"/>
              <a:cs typeface="Montserra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CEA903-E641-EE49-8FCF-4A41E9D37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4182EB7E-8B18-0647-8AE3-86DA9D4F9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60" name="Picture 59" descr="Logo, icon&#10;&#10;Description automatically generated">
            <a:extLst>
              <a:ext uri="{FF2B5EF4-FFF2-40B4-BE49-F238E27FC236}">
                <a16:creationId xmlns:a16="http://schemas.microsoft.com/office/drawing/2014/main" id="{92A75520-ED21-6F47-9E4D-77638994E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646200"/>
            <a:ext cx="347266" cy="308681"/>
          </a:xfrm>
          <a:prstGeom prst="rect">
            <a:avLst/>
          </a:prstGeom>
        </p:spPr>
      </p:pic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F0B39813-9CD6-6745-AA91-CFEA04A17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9" y="4240013"/>
            <a:ext cx="347266" cy="308681"/>
          </a:xfrm>
          <a:prstGeom prst="rect">
            <a:avLst/>
          </a:prstGeom>
        </p:spPr>
      </p:pic>
      <p:pic>
        <p:nvPicPr>
          <p:cNvPr id="62" name="Picture 61" descr="Logo, icon&#10;&#10;Description automatically generated">
            <a:extLst>
              <a:ext uri="{FF2B5EF4-FFF2-40B4-BE49-F238E27FC236}">
                <a16:creationId xmlns:a16="http://schemas.microsoft.com/office/drawing/2014/main" id="{784F1DC5-4FB6-A54E-8933-D3637B52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9" y="4919886"/>
            <a:ext cx="347266" cy="308681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F29D430E-FE6A-CD49-AB6C-7923ED351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78" y="2639175"/>
            <a:ext cx="2438400" cy="264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root rId="cfee8438-b6ef-4343-be40-4781d8b9e402">
  <converter client="mstool1 (10.160.96.215)" created="Tue 11-May-2021 08:50:03-05:00" dstFile="9_Play_Your_Part__Be_Summer_Smar_PPT_english.xml" id="637563378039373352" parser="8114b4f2-88fd-4938-827c-bbb6c6c6c6d2" rcvFile="9_Play_Your_Part__Be_Summer_Smar_PPT_english.pptx" server="mstool1.strakertranslations.com (10.160.96.215)" srcFile="9_Play_Your_Part__Be_Summer_Smar_PPT_english.pptx" tags="true">MsoDocApp.Common, Version=1.0.7793.17345, Culture=neutral, PublicKeyToken=null RELEASE Mon 05/03/2021 09:38:11.04</converter>
  <options freeze="false" dummy="false" mark="false" clean="Both3" split="true" lang="el"/>
</root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3DAFEDA23EE429950BE6F5DE758BC" ma:contentTypeVersion="18" ma:contentTypeDescription="Create a new document." ma:contentTypeScope="" ma:versionID="d19409feb7c208785dcacdf86f54305a">
  <xsd:schema xmlns:xsd="http://www.w3.org/2001/XMLSchema" xmlns:xs="http://www.w3.org/2001/XMLSchema" xmlns:p="http://schemas.microsoft.com/office/2006/metadata/properties" xmlns:ns2="c8e60141-e09e-411e-bdce-2c86f27af3d0" xmlns:ns3="a4d7c662-a7cb-458e-a468-fdd8abbd839c" targetNamespace="http://schemas.microsoft.com/office/2006/metadata/properties" ma:root="true" ma:fieldsID="1fef129313ffb925b29ebb3bac73df11" ns2:_="" ns3:_="">
    <xsd:import namespace="c8e60141-e09e-411e-bdce-2c86f27af3d0"/>
    <xsd:import namespace="a4d7c662-a7cb-458e-a468-fdd8abbd8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0141-e09e-411e-bdce-2c86f27af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3d45a2-7b76-4312-aa59-d4ffa5683d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7c662-a7cb-458e-a468-fdd8abbd8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4fee49-cc8e-4332-aac3-1498f8fd2ad1}" ma:internalName="TaxCatchAll" ma:showField="CatchAllData" ma:web="a4d7c662-a7cb-458e-a468-fdd8abbd8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e60141-e09e-411e-bdce-2c86f27af3d0">
      <Terms xmlns="http://schemas.microsoft.com/office/infopath/2007/PartnerControls"/>
    </lcf76f155ced4ddcb4097134ff3c332f>
    <TaxCatchAll xmlns="a4d7c662-a7cb-458e-a468-fdd8abbd839c" xsi:nil="true"/>
  </documentManagement>
</p:properties>
</file>

<file path=customXml/itemProps1.xml><?xml version="1.0" encoding="utf-8"?>
<ds:datastoreItem xmlns:ds="http://schemas.openxmlformats.org/officeDocument/2006/customXml" ds:itemID="{4C27F799-610E-4774-B46B-388ABCEE5B39}">
  <ds:schemaRefs/>
</ds:datastoreItem>
</file>

<file path=customXml/itemProps2.xml><?xml version="1.0" encoding="utf-8"?>
<ds:datastoreItem xmlns:ds="http://schemas.openxmlformats.org/officeDocument/2006/customXml" ds:itemID="{F814AC50-213A-4A3E-9DF3-5012318BABFB}"/>
</file>

<file path=customXml/itemProps3.xml><?xml version="1.0" encoding="utf-8"?>
<ds:datastoreItem xmlns:ds="http://schemas.openxmlformats.org/officeDocument/2006/customXml" ds:itemID="{ECCD814C-922D-47FC-A1EB-43F867838956}"/>
</file>

<file path=customXml/itemProps4.xml><?xml version="1.0" encoding="utf-8"?>
<ds:datastoreItem xmlns:ds="http://schemas.openxmlformats.org/officeDocument/2006/customXml" ds:itemID="{055438D8-16C7-4D68-AB1F-EBB1FA46C04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753</Words>
  <Application>Microsoft Office PowerPoint</Application>
  <PresentationFormat>Custom</PresentationFormat>
  <Paragraphs>85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Montserrat</vt:lpstr>
      <vt:lpstr>Calibri</vt:lpstr>
      <vt:lpstr>Montserrat Light</vt:lpstr>
      <vt:lpstr>Montserrat ExtraBold</vt:lpstr>
      <vt:lpstr>Montserrat SemiBold</vt:lpstr>
      <vt:lpstr>Office Theme</vt:lpstr>
      <vt:lpstr>PowerPoint Presentation</vt:lpstr>
      <vt:lpstr>Νόσος που σχετίζεται με τη θερμότητα</vt:lpstr>
      <vt:lpstr>ΕΞΑΝΤΛΗΣΗ ΑΠΟ ΤΗ ΖΕΣΤΗ</vt:lpstr>
      <vt:lpstr>Συμβουλές για να αντιμετωπίσετε σωστά τη ζέστη αυτό το καλοκαίρι</vt:lpstr>
      <vt:lpstr>Συμβουλές για να αντιμετωπίσετε σωστά τη ζέστη αυτό το καλοκαίρι. Μείνετε ενυδατωμένοι</vt:lpstr>
      <vt:lpstr>Συμβουλές για να αντιμετωπίσετε σωστά τη ζέστη αυτό το καλοκαίρι. Διατηρήστε την ψυχραιμία σας</vt:lpstr>
      <vt:lpstr>Συμβουλές για να αντιμετωπίσετε σωστά τη ζέστη αυτό το καλοκαίρι. Να επικοινωνείτε με τους άλλους</vt:lpstr>
      <vt:lpstr>Συμβουλές για να αντιμετωπίσετε σωστά τη ζέστη αυτό το καλοκαίρι. Τα ζεστά αυτοκίνητα μπορούν να σκοτώσουν</vt:lpstr>
      <vt:lpstr>Συμβουλές για να αντιμετωπίσετε σωστά τη ζέστη αυτό το καλοκαίρι. Να προσέχετε στο νερό</vt:lpstr>
      <vt:lpstr>Να θυμάστε αντιμετωπίστε σωστά τη ζέστη αυτό το καλοκαίρι κάνοντας τα εξής:</vt:lpstr>
      <vt:lpstr>Παίξτε τον ρόλο σας Να είστε έξυπνοι το καλοκαίρι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Anna Agusti</cp:lastModifiedBy>
  <cp:revision>33</cp:revision>
  <dcterms:created xsi:type="dcterms:W3CDTF">2020-12-08T22:07:11Z</dcterms:created>
  <dcterms:modified xsi:type="dcterms:W3CDTF">2021-05-18T11:41:05Z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2020-12-08T00:00:00Z</vt:filetime>
  </property>
  <property fmtid="{D5CDD505-2E9C-101B-9397-08002B2CF9AE}" pid="5" name="ContentTypeId">
    <vt:lpwstr>0x0101002B53DAFEDA23EE429950BE6F5DE758BC</vt:lpwstr>
  </property>
</Properties>
</file>