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00505000000020004" pitchFamily="2" charset="77"/>
      <p:regular r:id="rId19"/>
      <p:bold r:id="rId20"/>
      <p:italic r:id="rId21"/>
      <p:boldItalic r:id="rId22"/>
    </p:embeddedFont>
    <p:embeddedFont>
      <p:font typeface="Montserrat ExtraBold" panose="02000505000000020004" pitchFamily="2" charset="77"/>
      <p:bold r:id="rId23"/>
      <p:italic r:id="rId24"/>
      <p:boldItalic r:id="rId25"/>
    </p:embeddedFont>
    <p:embeddedFont>
      <p:font typeface="Montserrat Light" pitchFamily="2" charset="77"/>
      <p:regular r:id="rId26"/>
      <p:italic r:id="rId27"/>
    </p:embeddedFont>
    <p:embeddedFont>
      <p:font typeface="Montserrat SemiBold" panose="02000505000000020004" pitchFamily="2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18" d="100"/>
          <a:sy n="118" d="100"/>
        </p:scale>
        <p:origin x="213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it-it"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it-it"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it-it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it-it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it-it"/>
              <a:t>27/05/21</a:t>
            </a:fld>
            <a:endParaRPr lang="it-it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it-it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lang="it-it">
          <a:latin typeface="+mj-lt"/>
          <a:ea typeface="+mj-ea"/>
          <a:cs typeface="+mj-cs"/>
        </a:defRPr>
      </a:lvl1pPr>
    </p:titleStyle>
    <p:bodyStyle>
      <a:lvl1pPr marL="0">
        <a:defRPr lang="it-it">
          <a:latin typeface="+mn-lt"/>
          <a:ea typeface="+mn-ea"/>
          <a:cs typeface="+mn-cs"/>
        </a:defRPr>
      </a:lvl1pPr>
      <a:lvl2pPr marL="457200">
        <a:defRPr lang="it-it">
          <a:latin typeface="+mn-lt"/>
          <a:ea typeface="+mn-ea"/>
          <a:cs typeface="+mn-cs"/>
        </a:defRPr>
      </a:lvl2pPr>
      <a:lvl3pPr marL="914400">
        <a:defRPr lang="it-it">
          <a:latin typeface="+mn-lt"/>
          <a:ea typeface="+mn-ea"/>
          <a:cs typeface="+mn-cs"/>
        </a:defRPr>
      </a:lvl3pPr>
      <a:lvl4pPr marL="1371600">
        <a:defRPr lang="it-it">
          <a:latin typeface="+mn-lt"/>
          <a:ea typeface="+mn-ea"/>
          <a:cs typeface="+mn-cs"/>
        </a:defRPr>
      </a:lvl4pPr>
      <a:lvl5pPr marL="1828800">
        <a:defRPr lang="it-it">
          <a:latin typeface="+mn-lt"/>
          <a:ea typeface="+mn-ea"/>
          <a:cs typeface="+mn-cs"/>
        </a:defRPr>
      </a:lvl5pPr>
      <a:lvl6pPr marL="2286000">
        <a:defRPr lang="it-it">
          <a:latin typeface="+mn-lt"/>
          <a:ea typeface="+mn-ea"/>
          <a:cs typeface="+mn-cs"/>
        </a:defRPr>
      </a:lvl6pPr>
      <a:lvl7pPr marL="2743200">
        <a:defRPr lang="it-it">
          <a:latin typeface="+mn-lt"/>
          <a:ea typeface="+mn-ea"/>
          <a:cs typeface="+mn-cs"/>
        </a:defRPr>
      </a:lvl7pPr>
      <a:lvl8pPr marL="3200400">
        <a:defRPr lang="it-it">
          <a:latin typeface="+mn-lt"/>
          <a:ea typeface="+mn-ea"/>
          <a:cs typeface="+mn-cs"/>
        </a:defRPr>
      </a:lvl8pPr>
      <a:lvl9pPr marL="3657600">
        <a:defRPr lang="it-it">
          <a:latin typeface="+mn-lt"/>
          <a:ea typeface="+mn-ea"/>
          <a:cs typeface="+mn-cs"/>
        </a:defRPr>
      </a:lvl9pPr>
    </p:bodyStyle>
    <p:otherStyle>
      <a:lvl1pPr marL="0">
        <a:defRPr lang="it-it">
          <a:latin typeface="+mn-lt"/>
          <a:ea typeface="+mn-ea"/>
          <a:cs typeface="+mn-cs"/>
        </a:defRPr>
      </a:lvl1pPr>
      <a:lvl2pPr marL="457200">
        <a:defRPr lang="it-it">
          <a:latin typeface="+mn-lt"/>
          <a:ea typeface="+mn-ea"/>
          <a:cs typeface="+mn-cs"/>
        </a:defRPr>
      </a:lvl2pPr>
      <a:lvl3pPr marL="914400">
        <a:defRPr lang="it-it">
          <a:latin typeface="+mn-lt"/>
          <a:ea typeface="+mn-ea"/>
          <a:cs typeface="+mn-cs"/>
        </a:defRPr>
      </a:lvl3pPr>
      <a:lvl4pPr marL="1371600">
        <a:defRPr lang="it-it">
          <a:latin typeface="+mn-lt"/>
          <a:ea typeface="+mn-ea"/>
          <a:cs typeface="+mn-cs"/>
        </a:defRPr>
      </a:lvl4pPr>
      <a:lvl5pPr marL="1828800">
        <a:defRPr lang="it-it">
          <a:latin typeface="+mn-lt"/>
          <a:ea typeface="+mn-ea"/>
          <a:cs typeface="+mn-cs"/>
        </a:defRPr>
      </a:lvl5pPr>
      <a:lvl6pPr marL="2286000">
        <a:defRPr lang="it-it">
          <a:latin typeface="+mn-lt"/>
          <a:ea typeface="+mn-ea"/>
          <a:cs typeface="+mn-cs"/>
        </a:defRPr>
      </a:lvl6pPr>
      <a:lvl7pPr marL="2743200">
        <a:defRPr lang="it-it">
          <a:latin typeface="+mn-lt"/>
          <a:ea typeface="+mn-ea"/>
          <a:cs typeface="+mn-cs"/>
        </a:defRPr>
      </a:lvl7pPr>
      <a:lvl8pPr marL="3200400">
        <a:defRPr lang="it-it">
          <a:latin typeface="+mn-lt"/>
          <a:ea typeface="+mn-ea"/>
          <a:cs typeface="+mn-cs"/>
        </a:defRPr>
      </a:lvl8pPr>
      <a:lvl9pPr marL="3657600">
        <a:defRPr lang="it-it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it-it" sz="4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Fai la tua parte</a:t>
            </a:r>
            <a:endParaRPr lang="it-it" sz="44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lang="it-it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Fai un'estate smart</a:t>
            </a:r>
            <a:endParaRPr lang="it-it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Che tu </a:t>
            </a:r>
            <a:r>
              <a:rPr lang="it-it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sia</a:t>
            </a:r>
            <a:r>
              <a:rPr lang="it-it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al</a:t>
            </a:r>
            <a:r>
              <a:rPr lang="it-it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sole,</a:t>
            </a: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vicino </a:t>
            </a:r>
            <a:r>
              <a:rPr lang="it-it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all'</a:t>
            </a:r>
            <a:r>
              <a:rPr lang="it-it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acqua</a:t>
            </a:r>
            <a:r>
              <a:rPr lang="it-it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o per</a:t>
            </a:r>
            <a:r>
              <a:rPr lang="it-it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strada,</a:t>
            </a:r>
            <a:r>
              <a:rPr lang="it-it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quest'</a:t>
            </a:r>
            <a:r>
              <a:rPr lang="it-it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estate</a:t>
            </a: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resta al fresco </a:t>
            </a:r>
            <a:r>
              <a:rPr lang="it-it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e</a:t>
            </a: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al</a:t>
            </a:r>
            <a:r>
              <a:rPr lang="it-it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sicuro.</a:t>
            </a:r>
            <a:endParaRPr lang="it-it" sz="180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190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it-it" sz="1550" b="1" spc="10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lang="it-it" sz="1550" b="1" spc="10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004626"/>
            <a:ext cx="5733880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it-it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Ricorda </a:t>
            </a:r>
            <a:r>
              <a:rPr lang="it-it"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come sconfiggere il caldo </a:t>
            </a:r>
            <a:r>
              <a:rPr lang="it-it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quest'estate:</a:t>
            </a:r>
            <a:endParaRPr lang="it-it"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1955134"/>
            <a:ext cx="5060682" cy="2496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idratandoti e bevendo molta acqua</a:t>
            </a:r>
            <a:endParaRPr lang="it-it" sz="16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stando al fresco e proteggendoti dal sole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controllando gli altri che potrebbero aver bisogno del tuo aiuto</a:t>
            </a:r>
            <a:endParaRPr lang="it-it" sz="16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non lasciare mai bambini, anziani o animali domestici in un'auto parcheggiata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fai attenzione vicino all'acqua</a:t>
            </a:r>
            <a:endParaRPr lang="it-it" sz="16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it-it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Se non ti senti bene, chiama </a:t>
            </a:r>
            <a:r>
              <a:rPr lang="it-it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 al 1300 60 60 24 </a:t>
            </a:r>
            <a:r>
              <a:rPr lang="it-it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o consulta il medico o il farmacista locale. Per ulteriori informazioni su come stare al sicuro con il caldo, visita il sito </a:t>
            </a:r>
            <a:r>
              <a:rPr lang="it-it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lang="it-it"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Il colpo di calore è pericoloso per la vita</a:t>
            </a:r>
            <a:endParaRPr lang="it-it" sz="1600" b="1" spc="-2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1650" b="1" spc="-2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it-it" sz="1400" b="1" spc="-2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Se tu o qualcun altro state avendo convulsioni, confusione o sintomi simili a ictus, collassi o siete privi di sensi, contattare immediatamente il Triplo Zero (000).</a:t>
            </a:r>
            <a:endParaRPr lang="it-it" sz="1400" b="1" spc="-2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" y="1985569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" y="2453989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4" y="2869917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" y="3531582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" y="4217083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100" spc="-4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Grazie </a:t>
            </a:r>
            <a:r>
              <a:rPr lang="it-it"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da </a:t>
            </a:r>
            <a:r>
              <a:rPr lang="it-it"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lang="it-it" sz="2100" b="1" spc="5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Victoria</a:t>
            </a:r>
            <a:endParaRPr lang="it-it"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772534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it-it" sz="2800" b="1" spc="-20" dirty="0">
                <a:latin typeface="Montserrat" panose="02000505000000020004" pitchFamily="2" charset="77"/>
              </a:rPr>
              <a:t>Fai la tua parte</a:t>
            </a:r>
          </a:p>
          <a:p>
            <a:pPr marL="96520">
              <a:lnSpc>
                <a:spcPts val="3240"/>
              </a:lnSpc>
            </a:pPr>
            <a:r>
              <a:rPr lang="it-it" sz="2800" b="1" spc="-20" dirty="0">
                <a:latin typeface="Montserrat" panose="02000505000000020004" pitchFamily="2" charset="77"/>
                <a:cs typeface="Arial"/>
              </a:rPr>
              <a:t>Fai un'estate smart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1999" y="1582586"/>
            <a:ext cx="6205131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Patologie legate al calore</a:t>
            </a:r>
            <a:endParaRPr lang="it-it" sz="35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it-it" sz="1600" b="1" spc="9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Il calore </a:t>
            </a:r>
            <a:r>
              <a:rPr lang="it-it" sz="1600" b="1" spc="65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può </a:t>
            </a:r>
            <a:r>
              <a:rPr lang="it-it" sz="16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causare: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Crampi 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 calore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Esaurimento 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 calore</a:t>
            </a:r>
            <a:endParaRPr lang="it-it" sz="160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Questo può 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portare ad 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condizione di pericolo 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per la vita</a:t>
            </a:r>
            <a:r>
              <a:rPr lang="it-i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: il </a:t>
            </a:r>
            <a:r>
              <a:rPr lang="it-it" sz="1600" b="1" spc="5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colpo di calore</a:t>
            </a:r>
            <a:r>
              <a:rPr lang="it-it" sz="1600" b="1" spc="5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lang="it-it" sz="1600" b="1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Il calore 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può anche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peggiorare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condizione di 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qualcuno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che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già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ha</a:t>
            </a:r>
            <a:r>
              <a:rPr lang="it-i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un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problema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di salute,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come</a:t>
            </a: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una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malattia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cardiaca</a:t>
            </a: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o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il diabete.</a:t>
            </a:r>
            <a:endParaRPr lang="it-it"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9437" y="5364363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dei</a:t>
            </a:r>
            <a:r>
              <a:rPr lang="it-it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casi</a:t>
            </a:r>
            <a:endParaRPr lang="it-it"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8962" y="4797668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lang="it-it" sz="38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1" y="4028985"/>
            <a:ext cx="180478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Il colpo di calore</a:t>
            </a:r>
            <a:r>
              <a:rPr lang="it-it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è</a:t>
            </a:r>
            <a:r>
              <a:rPr lang="it-it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fatale</a:t>
            </a:r>
            <a:r>
              <a:rPr lang="it-it" sz="1600" b="1" spc="7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it-it" sz="1600" b="1" spc="75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fino</a:t>
            </a:r>
            <a:r>
              <a:rPr lang="it-it" sz="1600" b="1" spc="11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all</a:t>
            </a:r>
            <a:r>
              <a:rPr lang="it-it" sz="1600" b="1" spc="11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'</a:t>
            </a:r>
            <a:endParaRPr lang="it-it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Cosa fare: </a:t>
            </a:r>
            <a:r>
              <a:rPr lang="it-it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Chiama immediatamente il Triplo Zero (000) e segui i consigli dell'operatore.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Cosa fare:</a:t>
            </a:r>
            <a:r>
              <a:rPr lang="it-it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Sdraiati in una zona fresca. Se non stai vomitando, bevi acqua.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it-it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Chiama NURSE-ON-CALL 1300 60 60 24.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Vertigini e mal di testa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it-it"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Colorito pallido e sudorazione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Battito cardiaco accelerato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Nausea e vomito Svenimento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Crampi muscolari e debolezza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it-it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Il colpo di calore è un'emergenza pericolosa per la vita, chiama il Triplo Zero (000).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Battito forte e accelerato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Svenimento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lang="it-it"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Sintomi simili a ictus o collasso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Convulsioni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1257" y="902131"/>
            <a:ext cx="424383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ESAURIMENTO DA CALORE</a:t>
            </a:r>
            <a:endParaRPr lang="it-it" sz="22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COLPO DI CALORE</a:t>
            </a:r>
            <a:endParaRPr lang="it-it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O</a:t>
            </a:r>
            <a:endParaRPr lang="it-it"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La sudorazione si ferma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Stato mentale confuso e delirante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it-it" sz="3600" b="1" spc="-20">
                <a:latin typeface="Montserrat" panose="02000505000000020004" pitchFamily="2" charset="77"/>
                <a:cs typeface="Arial"/>
              </a:rPr>
              <a:t>Suggerimenti per combattere il caldo quest'estate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5804033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Rimanere idratati</a:t>
            </a:r>
            <a:endParaRPr lang="it-it"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Bere acqua regolarmente durante il giorno,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anche se non avete sete. Controlla il colore della tua pipì - se è chiara stai bevendo abbastanza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esci, porta con te una bottiglia d'acqua. Bevi alcolici in modo responsabile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il tuo medico normalmente limita i tuoi liquidi, controlla quanto dovresti bere durante la stagione calda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64807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17926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773082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035145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Stai al fresco</a:t>
            </a:r>
            <a:endParaRPr lang="it-it"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possibile, usa l'aria condizionata ed i ventilatori.  Proteggiti dal sole indossando un cappello e crema solare. Evita di uscire durante la  parte più calda della giornata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Usa asciugamani bagnati, metti i piedi in acqua fredda e fai docce fresche (non fredde)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Evita attività intense come l'esercizio fisico, le ristrutturazioni ed il giardinaggio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969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5062610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140464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Tieni d'occhio gli altri</a:t>
            </a:r>
            <a:endParaRPr lang="it-it"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Tieni d'occhio le persone anziane, quelle che vivono da sole, i bambini e le persone con una patologia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Chiamali o visitali almeno una volta in una giornata di caldo estremo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Incoraggiali a bere molta acqua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si osservano sintomi di malattie legate al calore, consultare un medico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3742804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615799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3" y="5068564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8607523" cy="88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6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6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Le auto calde possono uccidere</a:t>
            </a:r>
            <a:endParaRPr lang="it-it" sz="4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Non lasciare mai bambini, persone anziane o animali domestici in un'auto parcheggiata: la temperatura può raddoppiare in pochi minuti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La temperatura corporea di un bambino aumenta da tre a cinque volte più velocemente di quella di un adulto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Anche in una giornata mite, la temperatura all'interno di un'auto parcheggiata può essere da 20 a 30 gradi più calda della temperatura esterna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" y="3795346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" y="4964560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8436701" cy="88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6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6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Fai attenzione vicino all'acqua</a:t>
            </a:r>
            <a:endParaRPr lang="it-it" sz="4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Sorveglia i bambini e tieni d'occhio gli amici quando nuoti o sei vicino all'acqua</a:t>
            </a:r>
            <a:endParaRPr lang="it-it"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Riconosci le condizioni e conosci i tuoi limiti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Nuota entro le boe nel mare</a:t>
            </a:r>
            <a:endParaRPr lang="it-it"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Riconosci i rischi in acqua e non nuotare mai da solo</a:t>
            </a:r>
            <a:endParaRPr lang="it-it"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4" y="3378533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85673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8" y="4611205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7bea94cb-17e2-4fef-b10a-7aa973ddac28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it-it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F9907C63-9ACC-4670-805E-3ED6E4BC60E8}">
  <ds:schemaRefs/>
</ds:datastoreItem>
</file>

<file path=customXml/itemProps2.xml><?xml version="1.0" encoding="utf-8"?>
<ds:datastoreItem xmlns:ds="http://schemas.openxmlformats.org/officeDocument/2006/customXml" ds:itemID="{4CA22DCF-E8A2-4F51-B88C-4AF12872068F}"/>
</file>

<file path=customXml/itemProps3.xml><?xml version="1.0" encoding="utf-8"?>
<ds:datastoreItem xmlns:ds="http://schemas.openxmlformats.org/officeDocument/2006/customXml" ds:itemID="{7170DE15-17BA-4D3E-993F-3CBFBBF7C43A}"/>
</file>

<file path=customXml/itemProps4.xml><?xml version="1.0" encoding="utf-8"?>
<ds:datastoreItem xmlns:ds="http://schemas.openxmlformats.org/officeDocument/2006/customXml" ds:itemID="{6E3A1A6F-C9AE-4930-B65C-AB4F518322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675</Words>
  <Application>Microsoft Macintosh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Montserrat SemiBold</vt:lpstr>
      <vt:lpstr>Montserrat Light</vt:lpstr>
      <vt:lpstr>Montserrat ExtraBold</vt:lpstr>
      <vt:lpstr>Calibri</vt:lpstr>
      <vt:lpstr>Office Theme</vt:lpstr>
      <vt:lpstr>PowerPoint Presentation</vt:lpstr>
      <vt:lpstr>Patologie legate al calore</vt:lpstr>
      <vt:lpstr>ESAURIMENTO DA CALORE</vt:lpstr>
      <vt:lpstr>Suggerimenti per combattere il caldo quest'estate</vt:lpstr>
      <vt:lpstr>Suggerimenti per combattere il caldo quest'estate Rimanere idratati</vt:lpstr>
      <vt:lpstr>Suggerimenti per combattere il caldo quest'estate Stai al fresco</vt:lpstr>
      <vt:lpstr>Suggerimenti per combattere il caldo quest'estate Tieni d'occhio gli altri</vt:lpstr>
      <vt:lpstr>Suggerimenti per combattere il caldo quest'estate Le auto calde possono uccidere</vt:lpstr>
      <vt:lpstr>Suggerimenti per combattere il caldo quest'estate Fai attenzione vicino all'acqua</vt:lpstr>
      <vt:lpstr>Ricorda come sconfiggere il caldo quest'estate:</vt:lpstr>
      <vt:lpstr>Fai la tua parte Fai un'estate smart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TCW</cp:lastModifiedBy>
  <cp:revision>34</cp:revision>
  <dcterms:created xsi:type="dcterms:W3CDTF">2020-12-08T22:07:11Z</dcterms:created>
  <dcterms:modified xsi:type="dcterms:W3CDTF">2021-05-27T05:06:19Z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