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ubai" panose="020B0503030403030204" pitchFamily="34" charset="-78"/>
      <p:regular r:id="rId19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4940"/>
              </a:lnSpc>
              <a:spcBef>
                <a:spcPts val="100"/>
              </a:spcBef>
            </a:pP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نقش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ایفا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3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algn="r" rtl="1">
              <a:lnSpc>
                <a:spcPts val="4940"/>
              </a:lnSpc>
            </a:pP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تابستان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هوشمندانه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سپری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3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3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06500"/>
              </a:lnSpc>
              <a:spcBef>
                <a:spcPts val="100"/>
              </a:spcBef>
            </a:pP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تابستان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امسال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زیر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آفتاب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هستید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کنار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یا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سفر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دوری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تندرست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باشید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en-AU"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32410">
              <a:spcBef>
                <a:spcPts val="5"/>
              </a:spcBef>
            </a:pPr>
            <a:r>
              <a:rPr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‎</a:t>
            </a: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r>
              <a:rPr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‎</a:t>
            </a:r>
            <a:endParaRPr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7988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Montserrat" panose="00000500000000000000" pitchFamily="2" charset="0"/>
                <a:cs typeface="Dubai" panose="020B0503030403030204" pitchFamily="34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Montserrat" panose="00000500000000000000" pitchFamily="2" charset="0"/>
                <a:cs typeface="Dubai" panose="020B0503030403030204" pitchFamily="34" charset="-78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11800" y="1110759"/>
            <a:ext cx="4359275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r" rtl="1">
              <a:lnSpc>
                <a:spcPts val="3000"/>
              </a:lnSpc>
              <a:spcBef>
                <a:spcPts val="400"/>
              </a:spcBef>
            </a:pPr>
            <a:r>
              <a:rPr sz="2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یادتان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نرود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که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انجام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این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کارها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شکست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دهید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:</a:t>
            </a:r>
            <a:endParaRPr sz="2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pPr algn="r" rtl="1"/>
            <a:endParaRPr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2569" y="2026024"/>
            <a:ext cx="6504391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بدنتان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حفظ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مقدار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زیادی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بنوشید</a:t>
            </a:r>
            <a:endParaRPr sz="1600" spc="-4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دوری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خورشید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محافظت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حواستان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سایر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ممکن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کمک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شما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احتیاج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داشته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باشند</a:t>
            </a:r>
            <a:endParaRPr sz="1600" spc="-4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هیچ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وقت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مسن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حیوانات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خانگی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پارک‌شده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رها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endParaRPr sz="1600" spc="-4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97" y="6156050"/>
            <a:ext cx="8677329" cy="499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 algn="r" rtl="1">
              <a:lnSpc>
                <a:spcPct val="113100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اگر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احساس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ناخوشی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می‌کنید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NURSE-ON-CALL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شماره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‎1300 60 60 24‎ 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تماس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پزشک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داروساز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محل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مراجعه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کسب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اطلاعات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بیشتر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درباره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حفظ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سلامتی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هوای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نشانی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 betterhealth.vic.gov.au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رجوع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3848" y="4675245"/>
            <a:ext cx="7295603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r" rtl="1">
              <a:lnSpc>
                <a:spcPct val="100000"/>
              </a:lnSpc>
              <a:spcBef>
                <a:spcPts val="100"/>
              </a:spcBef>
            </a:pPr>
            <a:r>
              <a:rPr lang="en-NZ"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		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گرمازدگی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یک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وضعیت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اضطراری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تهدیدکننده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حیات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endParaRPr sz="16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اگر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شخص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دیگری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دچار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تشنج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گیجی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علائم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شبیه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سکته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مغزی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ضعف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بیهوشی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شدید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فوراً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سه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صفر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(000)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تماس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</a:t>
            </a:r>
            <a:endParaRPr sz="1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4" y="208370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4" y="247435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29" y="293488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79" y="3340857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06" y="3732248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300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09418" y="6235525"/>
            <a:ext cx="558325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10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210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طرف</a:t>
            </a:r>
            <a:r>
              <a:rPr sz="210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10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آمبولانس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ویکتوریا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شما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تشکر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می‌کنیم</a:t>
            </a:r>
            <a:endParaRPr sz="2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27858" y="2471504"/>
            <a:ext cx="4808543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نقش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ایفا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20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96520" rtl="1">
              <a:lnSpc>
                <a:spcPts val="3240"/>
              </a:lnSpc>
            </a:pP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تابستان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هوشمندانه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سپری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20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8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بیماری‌های مرتبط با گرما</a:t>
            </a:r>
            <a:endParaRPr sz="3500" b="1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 algn="r" rtl="1">
              <a:lnSpc>
                <a:spcPts val="2220"/>
              </a:lnSpc>
              <a:spcAft>
                <a:spcPts val="1200"/>
              </a:spcAft>
            </a:pPr>
            <a:r>
              <a:rPr sz="1600" b="1" spc="9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r>
              <a:rPr sz="1600" b="1" spc="9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65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ممکن</a:t>
            </a:r>
            <a:r>
              <a:rPr sz="1600" b="1" spc="65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65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b="1" spc="65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باعث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این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مشکلات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شود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endParaRPr lang="en-AU" sz="1600" b="1" dirty="0">
              <a:solidFill>
                <a:srgbClr val="004386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lang="en-AU"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گرفتگی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عضلات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اثر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endParaRPr lang="en-AU" sz="1600" spc="-45" dirty="0">
              <a:solidFill>
                <a:srgbClr val="231F2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خستگی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مفرط</a:t>
            </a:r>
            <a:r>
              <a:rPr lang="en-AU" sz="1600" spc="-1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ناشی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endParaRPr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مسئله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منجر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عارضه</a:t>
            </a:r>
            <a:r>
              <a:rPr sz="1600" spc="-27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تهدیدکننده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حیات</a:t>
            </a:r>
            <a:r>
              <a:rPr sz="1600" spc="-1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5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- </a:t>
            </a:r>
            <a:r>
              <a:rPr sz="1600" b="1" spc="5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r>
              <a:rPr sz="1600" b="1" spc="5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</a:t>
            </a:r>
            <a:r>
              <a:rPr sz="1600" b="1" spc="5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شود</a:t>
            </a:r>
            <a:r>
              <a:rPr sz="1600" b="1" spc="5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579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همچنین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می‌تواند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باعث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وخامت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وضعیت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کسی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شود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که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مشکلات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زمینه‌ای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نظیر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بیماری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قلبی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یا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دیابت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دارد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6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8942" y="5437235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1600" b="1" spc="-1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1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موارد</a:t>
            </a:r>
            <a:endParaRPr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5279" y="4980667"/>
            <a:ext cx="1529434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80 </a:t>
            </a:r>
            <a:r>
              <a:rPr sz="3800" b="1" spc="2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درصد</a:t>
            </a:r>
            <a:endParaRPr sz="3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9449" y="4266149"/>
            <a:ext cx="16272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آمار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تلفات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تا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این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حد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زیاد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endParaRPr lang="en-AU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66" y="3414569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82" y="3840445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بلافاصله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صفر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(000)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بگیرید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توصیه‌های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متصدی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تلفن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دنبال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843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جای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خنکی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دراز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بکشید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استفراغ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نمی‌کنید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بنوشید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algn="r" rtl="1">
              <a:lnSpc>
                <a:spcPct val="100000"/>
              </a:lnSpc>
              <a:spcBef>
                <a:spcPts val="440"/>
              </a:spcBef>
            </a:pP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سرویس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NURSE-ON-CALL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شماره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‎1300 60 60 24‎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بگیرید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سرگیجه و سردرد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>
              <a:lnSpc>
                <a:spcPct val="100000"/>
              </a:lnSpc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رنگ‌پریدگی و تعریق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2394" y="3026914"/>
            <a:ext cx="1389980" cy="1930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ضربان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قلب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سریع</a:t>
            </a:r>
            <a:endParaRPr sz="1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1750" marR="5080" algn="r" rtl="1">
              <a:lnSpc>
                <a:spcPts val="4730"/>
              </a:lnSpc>
              <a:spcBef>
                <a:spcPts val="35"/>
              </a:spcBef>
            </a:pP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تهوع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استفراغ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غش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fa-IR"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کردن</a:t>
            </a:r>
            <a:endParaRPr lang="fa-IR" sz="1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" marR="278130" algn="r" rtl="1">
              <a:lnSpc>
                <a:spcPts val="1400"/>
              </a:lnSpc>
              <a:spcBef>
                <a:spcPts val="1305"/>
              </a:spcBef>
            </a:pPr>
            <a:r>
              <a:rPr lang="fa-IR"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ضعف و گرفتگی عضلات</a:t>
            </a:r>
            <a:endParaRPr lang="fa-IR" sz="1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898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r" rtl="1">
              <a:lnSpc>
                <a:spcPct val="103600"/>
              </a:lnSpc>
              <a:spcBef>
                <a:spcPts val="45"/>
              </a:spcBef>
            </a:pP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یک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فوریت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تهدیدکننده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حیات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؛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سه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صفر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(000)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تماس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بگیرید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نبض قوی و تند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بیهوشی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</a:pPr>
            <a:endParaRPr sz="15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علائم شبیه سکته مغزی یا غش کردن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تشنج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FFA5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خستگی مفرط ناشی از گرما</a:t>
            </a:r>
            <a:endParaRPr sz="2200" b="1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endParaRPr sz="2200" b="1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82035" y="947736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یا</a:t>
            </a:r>
            <a:endParaRPr sz="145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تعریق متوقف می‌شود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گیجی و هذیان‌گویی</a:t>
            </a:r>
            <a:endParaRPr lang="en-AU"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sz="3600" b="1" spc="-20" dirty="0" err="1">
                <a:latin typeface="Montserrat" panose="02000505000000020004" pitchFamily="2" charset="77"/>
                <a:cs typeface="Arial"/>
              </a:rPr>
              <a:t>نکاتی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برای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غلبه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بر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گرما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در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تابستان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امسال</a:t>
            </a:r>
            <a:endParaRPr sz="36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6336" y="11378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برای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بر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گرما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امسال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 algn="r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آب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بدنتان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را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حفظ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کنید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0422" y="2552542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طول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مرتب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بنوشید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38036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احساس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تشنگی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نمی‌کنید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رنگ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ادرار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بررسی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کم‌رنگ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یعنی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مایعات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کافی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نوشیده‌اید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می‌روید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بطری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همراه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داشته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باشید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؛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مشروبات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الکلی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مسئولانه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رفتار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508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پزشک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طور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معمول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مایعات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برایتان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محدود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بررسی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هوای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چقدر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مایعات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356" y="2741419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09" y="258707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09" y="361260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84" y="4111079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34" y="471432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0379" y="1236607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7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دوری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4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2175" y="2683105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امکان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تهویه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مطبوع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پنکه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 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کلاه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کرم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ضد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آفتاب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نور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خورشید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محافظت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گرم‌ترین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ساعات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رفتن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خودداری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43116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حوله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مرطوب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پاهایتان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خنک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قرار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دهید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دوش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خنک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(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سرد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نباشد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)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11811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فعالیت‌های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شدید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مانند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ورزش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تعمیرات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خانه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باغبانی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اجتناب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04" y="268310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79" y="4057476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29" y="4860231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6" y="2683105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785" y="1085140"/>
            <a:ext cx="8685585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rtl="1">
              <a:lnSpc>
                <a:spcPts val="5175"/>
              </a:lnSpc>
            </a:pP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وضعیت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سلامت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اطرافیانتان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بررسی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40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246" y="2636621"/>
            <a:ext cx="4771665" cy="2735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کسانی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تنها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زندگی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می‌کنند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بیماری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دارند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13017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روزهای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خیلی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حداقل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بزنید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تماس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 rtl="1">
              <a:lnSpc>
                <a:spcPct val="100000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تشویقشان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مقدار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زیادی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بنوشند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889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مشاهده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علائم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بیماری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مرتبط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پزشک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کمک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09" y="2636621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09" y="347404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84" y="426037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34" y="4780496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2" y="2508367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98" y="1113100"/>
            <a:ext cx="861254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>
              <a:lnSpc>
                <a:spcPts val="5175"/>
              </a:lnSpc>
            </a:pP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گرمای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داخل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ممکن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کشنده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باشد</a:t>
            </a:r>
            <a:endParaRPr sz="40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9908" y="2718197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هیچ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وقت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حیوانات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خانگی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رها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 –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هوا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طی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چند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دقیقه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شود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38925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بدن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پنج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سریع‌تر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بزرگسالان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افزایش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می‌یابد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15684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معتدل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می‌تواند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20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30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درجه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بالاتر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04" y="269999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04" y="381926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04" y="464454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2" y="2495746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337452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238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7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endParaRPr sz="4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224" y="2650075"/>
            <a:ext cx="4237724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هنگام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کردن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نزدیکی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چشم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دوستانتان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هم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برندارید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شرایط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بدانید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محدودیت‌های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درک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lang="en-AU"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ساحل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پرچم‌ها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خطرات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بشناسید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هرگز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تنها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نکنید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6" y="26500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6" y="3380372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02" y="390776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6" y="4422900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" y="2586968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9a607ef9-9c9e-4270-9f18-2e9726c2bbc4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fa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A089D4E3-5D5F-4F81-8276-9A4F1E1CEF30}">
  <ds:schemaRefs/>
</ds:datastoreItem>
</file>

<file path=customXml/itemProps2.xml><?xml version="1.0" encoding="utf-8"?>
<ds:datastoreItem xmlns:ds="http://schemas.openxmlformats.org/officeDocument/2006/customXml" ds:itemID="{5801DBFD-2A12-489F-B357-104E48CCA4ED}"/>
</file>

<file path=customXml/itemProps3.xml><?xml version="1.0" encoding="utf-8"?>
<ds:datastoreItem xmlns:ds="http://schemas.openxmlformats.org/officeDocument/2006/customXml" ds:itemID="{A318850F-CD44-4EF9-94A5-47CC7BE1F883}"/>
</file>

<file path=customXml/itemProps4.xml><?xml version="1.0" encoding="utf-8"?>
<ds:datastoreItem xmlns:ds="http://schemas.openxmlformats.org/officeDocument/2006/customXml" ds:itemID="{75EF1671-2B60-4357-8A41-6DE2DFEF13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763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Dubai</vt:lpstr>
      <vt:lpstr>Calibri</vt:lpstr>
      <vt:lpstr>Office Theme</vt:lpstr>
      <vt:lpstr>PowerPoint Presentation</vt:lpstr>
      <vt:lpstr>بیماری‌های مرتبط با گرما</vt:lpstr>
      <vt:lpstr>خستگی مفرط ناشی از گرما</vt:lpstr>
      <vt:lpstr>نکاتی برای غلبه بر گرما در تابستان امسال</vt:lpstr>
      <vt:lpstr>نکاتی برای غلبه بر گرما در تابستان امسال آب بدنتان را حفظ کنید</vt:lpstr>
      <vt:lpstr>نکاتی برای غلبه بر گرما در تابستان امسال از گرما دوری کنید</vt:lpstr>
      <vt:lpstr>نکاتی برای غلبه بر گرما در تابستان امسال وضعیت سلامت اطرافیانتان را بررسی کنید</vt:lpstr>
      <vt:lpstr>نکاتی برای غلبه بر گرما در تابستان امسال گرمای داخل خودرو ممکن است کشنده باشد</vt:lpstr>
      <vt:lpstr>نکاتی برای غلبه بر گرما در تابستان امسال در اطراف آب مراقب باشید</vt:lpstr>
      <vt:lpstr>یادتان نرود که تابستان امسال با انجام این کارها گرما را شکست دهید:</vt:lpstr>
      <vt:lpstr>نقش خود را ایفا کنید تابستان را هوشمندانه سپری کنید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36</cp:revision>
  <dcterms:created xsi:type="dcterms:W3CDTF">2020-12-08T22:07:11Z</dcterms:created>
  <dcterms:modified xsi:type="dcterms:W3CDTF">2021-10-18T03:44:32Z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