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7023100"/>
  <p:notesSz cx="9144000" cy="70231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Montserrat ExtraBold" panose="020B0604020202020204" charset="0"/>
      <p:bold r:id="rId23"/>
      <p:italic r:id="rId24"/>
      <p:boldItalic r:id="rId25"/>
    </p:embeddedFont>
    <p:embeddedFont>
      <p:font typeface="Montserrat Light" panose="020B0604020202020204" charset="0"/>
      <p:regular r:id="rId26"/>
      <p:italic r:id="rId27"/>
    </p:embeddedFont>
    <p:embeddedFont>
      <p:font typeface="Montserrat SemiBold"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p:restoredTop sz="94694"/>
  </p:normalViewPr>
  <p:slideViewPr>
    <p:cSldViewPr snapToGrid="0">
      <p:cViewPr varScale="1">
        <p:scale>
          <a:sx n="76" d="100"/>
          <a:sy n="76" d="100"/>
        </p:scale>
        <p:origin x="165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38" Type="http://schemas.openxmlformats.org/officeDocument/2006/relationships/customXml" Target="../customXml/item4.xml"/><Relationship Id="rId2" Type="http://schemas.openxmlformats.org/officeDocument/2006/relationships/slideMaster" Target="slideMasters/slideMaster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52425"/>
          </a:xfrm>
          <a:prstGeom prst="rect">
            <a:avLst/>
          </a:prstGeom>
        </p:spPr>
        <p:txBody>
          <a:bodyPr vert="horz" lIns="91440" tIns="45720" rIns="91440" bIns="45720" rtlCol="0"/>
          <a:lstStyle>
            <a:lvl1pPr algn="r">
              <a:defRPr sz="1200"/>
            </a:lvl1pPr>
          </a:lstStyle>
          <a:p>
            <a:fld id="{B93F5B6A-7720-9647-9A2B-56D91B01FDDA}" type="datetimeFigureOut">
              <a:rPr lang="en-US" smtClean="0"/>
              <a:t>5/18/2021</a:t>
            </a:fld>
            <a:endParaRPr lang="en-US"/>
          </a:p>
        </p:txBody>
      </p:sp>
      <p:sp>
        <p:nvSpPr>
          <p:cNvPr id="4" name="Slide Image Placeholder 3"/>
          <p:cNvSpPr>
            <a:spLocks noGrp="1" noRot="1" noChangeAspect="1"/>
          </p:cNvSpPr>
          <p:nvPr>
            <p:ph type="sldImg" idx="2"/>
          </p:nvPr>
        </p:nvSpPr>
        <p:spPr>
          <a:xfrm>
            <a:off x="3028950" y="877888"/>
            <a:ext cx="3086100"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79788"/>
            <a:ext cx="7315200" cy="2765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70675"/>
            <a:ext cx="3962400"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670675"/>
            <a:ext cx="3962400" cy="352425"/>
          </a:xfrm>
          <a:prstGeom prst="rect">
            <a:avLst/>
          </a:prstGeom>
        </p:spPr>
        <p:txBody>
          <a:bodyPr vert="horz" lIns="91440" tIns="45720" rIns="91440" bIns="45720" rtlCol="0" anchor="b"/>
          <a:lstStyle>
            <a:lvl1pPr algn="r">
              <a:defRPr sz="1200"/>
            </a:lvl1pPr>
          </a:lstStyle>
          <a:p>
            <a:fld id="{B3A7239C-72BD-364B-8C9C-06C7D1DBAC95}" type="slidenum">
              <a:rPr lang="en-US" smtClean="0"/>
              <a:t>‹#›</a:t>
            </a:fld>
            <a:endParaRPr lang="en-US"/>
          </a:p>
        </p:txBody>
      </p:sp>
    </p:spTree>
    <p:extLst>
      <p:ext uri="{BB962C8B-B14F-4D97-AF65-F5344CB8AC3E}">
        <p14:creationId xmlns:p14="http://schemas.microsoft.com/office/powerpoint/2010/main" val="38680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A7239C-72BD-364B-8C9C-06C7D1DBAC95}" type="slidenum">
              <a:rPr lang="en-US" smtClean="0"/>
              <a:t>5</a:t>
            </a:fld>
            <a:endParaRPr lang="en-US"/>
          </a:p>
        </p:txBody>
      </p:sp>
    </p:spTree>
    <p:extLst>
      <p:ext uri="{BB962C8B-B14F-4D97-AF65-F5344CB8AC3E}">
        <p14:creationId xmlns:p14="http://schemas.microsoft.com/office/powerpoint/2010/main" val="344344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77161"/>
            <a:ext cx="7772400" cy="147485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932936"/>
            <a:ext cx="6400800" cy="17557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604753" y="5745848"/>
            <a:ext cx="4539615" cy="1274445"/>
          </a:xfrm>
          <a:custGeom>
            <a:avLst/>
            <a:gdLst/>
            <a:ahLst/>
            <a:cxnLst/>
            <a:rect l="l" t="t" r="r" b="b"/>
            <a:pathLst>
              <a:path w="4539615" h="1274445">
                <a:moveTo>
                  <a:pt x="4539246" y="0"/>
                </a:moveTo>
                <a:lnTo>
                  <a:pt x="0" y="0"/>
                </a:lnTo>
                <a:lnTo>
                  <a:pt x="0" y="1274152"/>
                </a:lnTo>
                <a:lnTo>
                  <a:pt x="4539246" y="1274152"/>
                </a:lnTo>
                <a:lnTo>
                  <a:pt x="4539246" y="0"/>
                </a:lnTo>
                <a:close/>
              </a:path>
            </a:pathLst>
          </a:custGeom>
          <a:solidFill>
            <a:srgbClr val="EF3829"/>
          </a:solidFill>
        </p:spPr>
        <p:txBody>
          <a:bodyPr wrap="square" lIns="0" tIns="0" rIns="0" bIns="0" rtlCol="0"/>
          <a:lstStyle/>
          <a:p>
            <a:endParaRPr/>
          </a:p>
        </p:txBody>
      </p:sp>
      <p:sp>
        <p:nvSpPr>
          <p:cNvPr id="17" name="bg object 17"/>
          <p:cNvSpPr/>
          <p:nvPr/>
        </p:nvSpPr>
        <p:spPr>
          <a:xfrm>
            <a:off x="0" y="115201"/>
            <a:ext cx="4617085" cy="5631180"/>
          </a:xfrm>
          <a:custGeom>
            <a:avLst/>
            <a:gdLst/>
            <a:ahLst/>
            <a:cxnLst/>
            <a:rect l="l" t="t" r="r" b="b"/>
            <a:pathLst>
              <a:path w="4617085" h="5631180">
                <a:moveTo>
                  <a:pt x="0" y="5630646"/>
                </a:moveTo>
                <a:lnTo>
                  <a:pt x="4616500" y="5630646"/>
                </a:lnTo>
                <a:lnTo>
                  <a:pt x="4616500" y="0"/>
                </a:lnTo>
                <a:lnTo>
                  <a:pt x="0" y="0"/>
                </a:lnTo>
                <a:lnTo>
                  <a:pt x="0" y="5630646"/>
                </a:lnTo>
                <a:close/>
              </a:path>
            </a:pathLst>
          </a:custGeom>
          <a:solidFill>
            <a:srgbClr val="EBEBF3"/>
          </a:solidFill>
        </p:spPr>
        <p:txBody>
          <a:bodyPr wrap="square" lIns="0" tIns="0" rIns="0" bIns="0" rtlCol="0"/>
          <a:lstStyle/>
          <a:p>
            <a:endParaRPr/>
          </a:p>
        </p:txBody>
      </p:sp>
      <p:sp>
        <p:nvSpPr>
          <p:cNvPr id="18" name="bg object 18"/>
          <p:cNvSpPr/>
          <p:nvPr/>
        </p:nvSpPr>
        <p:spPr>
          <a:xfrm>
            <a:off x="0" y="5745848"/>
            <a:ext cx="4617085" cy="1274445"/>
          </a:xfrm>
          <a:custGeom>
            <a:avLst/>
            <a:gdLst/>
            <a:ahLst/>
            <a:cxnLst/>
            <a:rect l="l" t="t" r="r" b="b"/>
            <a:pathLst>
              <a:path w="4617085" h="1274445">
                <a:moveTo>
                  <a:pt x="4616500" y="0"/>
                </a:moveTo>
                <a:lnTo>
                  <a:pt x="0" y="0"/>
                </a:lnTo>
                <a:lnTo>
                  <a:pt x="0" y="1274152"/>
                </a:lnTo>
                <a:lnTo>
                  <a:pt x="4616500" y="1274152"/>
                </a:lnTo>
                <a:lnTo>
                  <a:pt x="4616500" y="0"/>
                </a:lnTo>
                <a:close/>
              </a:path>
            </a:pathLst>
          </a:custGeom>
          <a:solidFill>
            <a:srgbClr val="FFA526"/>
          </a:solidFill>
        </p:spPr>
        <p:txBody>
          <a:bodyPr wrap="square" lIns="0" tIns="0" rIns="0" bIns="0" rtlCol="0"/>
          <a:lstStyle/>
          <a:p>
            <a:endParaRPr/>
          </a:p>
        </p:txBody>
      </p:sp>
      <p:sp>
        <p:nvSpPr>
          <p:cNvPr id="19" name="bg object 19"/>
          <p:cNvSpPr/>
          <p:nvPr/>
        </p:nvSpPr>
        <p:spPr>
          <a:xfrm>
            <a:off x="1926831" y="1565875"/>
            <a:ext cx="4608141" cy="451106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sz="half" idx="2"/>
          </p:nvPr>
        </p:nvSpPr>
        <p:spPr>
          <a:xfrm>
            <a:off x="457200" y="1615313"/>
            <a:ext cx="3977640" cy="463524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615313"/>
            <a:ext cx="3977640" cy="463524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chemeClr val="bg1"/>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7020559"/>
          </a:xfrm>
          <a:custGeom>
            <a:avLst/>
            <a:gdLst/>
            <a:ahLst/>
            <a:cxnLst/>
            <a:rect l="l" t="t" r="r" b="b"/>
            <a:pathLst>
              <a:path w="9144000" h="7020559">
                <a:moveTo>
                  <a:pt x="9144000" y="0"/>
                </a:moveTo>
                <a:lnTo>
                  <a:pt x="0" y="0"/>
                </a:lnTo>
                <a:lnTo>
                  <a:pt x="0" y="7020001"/>
                </a:lnTo>
                <a:lnTo>
                  <a:pt x="9144000" y="7020001"/>
                </a:lnTo>
                <a:lnTo>
                  <a:pt x="9144000" y="0"/>
                </a:lnTo>
                <a:close/>
              </a:path>
            </a:pathLst>
          </a:custGeom>
          <a:solidFill>
            <a:srgbClr val="EBEBF3"/>
          </a:solidFill>
        </p:spPr>
        <p:txBody>
          <a:bodyPr wrap="square" lIns="0" tIns="0" rIns="0" bIns="0" rtlCol="0"/>
          <a:lstStyle/>
          <a:p>
            <a:endParaRPr/>
          </a:p>
        </p:txBody>
      </p:sp>
      <p:sp>
        <p:nvSpPr>
          <p:cNvPr id="17" name="bg object 17"/>
          <p:cNvSpPr/>
          <p:nvPr/>
        </p:nvSpPr>
        <p:spPr>
          <a:xfrm>
            <a:off x="838" y="0"/>
            <a:ext cx="3395345" cy="4338320"/>
          </a:xfrm>
          <a:custGeom>
            <a:avLst/>
            <a:gdLst/>
            <a:ahLst/>
            <a:cxnLst/>
            <a:rect l="l" t="t" r="r" b="b"/>
            <a:pathLst>
              <a:path w="3395345" h="4338320">
                <a:moveTo>
                  <a:pt x="3395254" y="0"/>
                </a:moveTo>
                <a:lnTo>
                  <a:pt x="2076" y="0"/>
                </a:lnTo>
                <a:lnTo>
                  <a:pt x="3150" y="218919"/>
                </a:lnTo>
                <a:lnTo>
                  <a:pt x="3009" y="1909592"/>
                </a:lnTo>
                <a:lnTo>
                  <a:pt x="1154" y="3581468"/>
                </a:lnTo>
                <a:lnTo>
                  <a:pt x="0" y="4337994"/>
                </a:lnTo>
                <a:lnTo>
                  <a:pt x="3395254" y="0"/>
                </a:lnTo>
                <a:close/>
              </a:path>
            </a:pathLst>
          </a:custGeom>
          <a:solidFill>
            <a:srgbClr val="FFFFFF"/>
          </a:solidFill>
        </p:spPr>
        <p:txBody>
          <a:bodyPr wrap="square" lIns="0" tIns="0" rIns="0" bIns="0" rtlCol="0"/>
          <a:lstStyle/>
          <a:p>
            <a:endParaRPr/>
          </a:p>
        </p:txBody>
      </p:sp>
      <p:sp>
        <p:nvSpPr>
          <p:cNvPr id="18" name="bg object 18"/>
          <p:cNvSpPr/>
          <p:nvPr/>
        </p:nvSpPr>
        <p:spPr>
          <a:xfrm>
            <a:off x="418257" y="1562338"/>
            <a:ext cx="639381" cy="703033"/>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469087" y="738390"/>
            <a:ext cx="805180" cy="273685"/>
          </a:xfrm>
          <a:custGeom>
            <a:avLst/>
            <a:gdLst/>
            <a:ahLst/>
            <a:cxnLst/>
            <a:rect l="l" t="t" r="r" b="b"/>
            <a:pathLst>
              <a:path w="805180" h="273684">
                <a:moveTo>
                  <a:pt x="259994" y="269735"/>
                </a:moveTo>
                <a:lnTo>
                  <a:pt x="239750" y="211670"/>
                </a:lnTo>
                <a:lnTo>
                  <a:pt x="224332" y="167462"/>
                </a:lnTo>
                <a:lnTo>
                  <a:pt x="184505" y="53200"/>
                </a:lnTo>
                <a:lnTo>
                  <a:pt x="167830" y="5359"/>
                </a:lnTo>
                <a:lnTo>
                  <a:pt x="167830" y="167462"/>
                </a:lnTo>
                <a:lnTo>
                  <a:pt x="89903" y="167462"/>
                </a:lnTo>
                <a:lnTo>
                  <a:pt x="130746" y="53200"/>
                </a:lnTo>
                <a:lnTo>
                  <a:pt x="167830" y="167462"/>
                </a:lnTo>
                <a:lnTo>
                  <a:pt x="167830" y="5359"/>
                </a:lnTo>
                <a:lnTo>
                  <a:pt x="165963" y="0"/>
                </a:lnTo>
                <a:lnTo>
                  <a:pt x="97777" y="0"/>
                </a:lnTo>
                <a:lnTo>
                  <a:pt x="0" y="269735"/>
                </a:lnTo>
                <a:lnTo>
                  <a:pt x="54317" y="269735"/>
                </a:lnTo>
                <a:lnTo>
                  <a:pt x="75298" y="211670"/>
                </a:lnTo>
                <a:lnTo>
                  <a:pt x="182067" y="211670"/>
                </a:lnTo>
                <a:lnTo>
                  <a:pt x="201180" y="269735"/>
                </a:lnTo>
                <a:lnTo>
                  <a:pt x="259994" y="269735"/>
                </a:lnTo>
                <a:close/>
              </a:path>
              <a:path w="805180" h="273684">
                <a:moveTo>
                  <a:pt x="575856" y="148729"/>
                </a:moveTo>
                <a:lnTo>
                  <a:pt x="572147" y="117322"/>
                </a:lnTo>
                <a:lnTo>
                  <a:pt x="560870" y="94970"/>
                </a:lnTo>
                <a:lnTo>
                  <a:pt x="541705" y="81622"/>
                </a:lnTo>
                <a:lnTo>
                  <a:pt x="514413" y="77177"/>
                </a:lnTo>
                <a:lnTo>
                  <a:pt x="493903" y="79336"/>
                </a:lnTo>
                <a:lnTo>
                  <a:pt x="477088" y="85991"/>
                </a:lnTo>
                <a:lnTo>
                  <a:pt x="463575" y="97409"/>
                </a:lnTo>
                <a:lnTo>
                  <a:pt x="452983" y="113893"/>
                </a:lnTo>
                <a:lnTo>
                  <a:pt x="444233" y="98044"/>
                </a:lnTo>
                <a:lnTo>
                  <a:pt x="431622" y="86550"/>
                </a:lnTo>
                <a:lnTo>
                  <a:pt x="415366" y="79552"/>
                </a:lnTo>
                <a:lnTo>
                  <a:pt x="395668" y="77177"/>
                </a:lnTo>
                <a:lnTo>
                  <a:pt x="376478" y="79057"/>
                </a:lnTo>
                <a:lnTo>
                  <a:pt x="360260" y="84912"/>
                </a:lnTo>
                <a:lnTo>
                  <a:pt x="346557" y="95046"/>
                </a:lnTo>
                <a:lnTo>
                  <a:pt x="334975" y="109766"/>
                </a:lnTo>
                <a:lnTo>
                  <a:pt x="333476" y="81673"/>
                </a:lnTo>
                <a:lnTo>
                  <a:pt x="281774" y="81673"/>
                </a:lnTo>
                <a:lnTo>
                  <a:pt x="282943" y="99949"/>
                </a:lnTo>
                <a:lnTo>
                  <a:pt x="283273" y="117640"/>
                </a:lnTo>
                <a:lnTo>
                  <a:pt x="283273" y="269735"/>
                </a:lnTo>
                <a:lnTo>
                  <a:pt x="337591" y="269735"/>
                </a:lnTo>
                <a:lnTo>
                  <a:pt x="337591" y="153974"/>
                </a:lnTo>
                <a:lnTo>
                  <a:pt x="340017" y="138544"/>
                </a:lnTo>
                <a:lnTo>
                  <a:pt x="346900" y="126873"/>
                </a:lnTo>
                <a:lnTo>
                  <a:pt x="357657" y="119481"/>
                </a:lnTo>
                <a:lnTo>
                  <a:pt x="371690" y="116890"/>
                </a:lnTo>
                <a:lnTo>
                  <a:pt x="385902" y="119303"/>
                </a:lnTo>
                <a:lnTo>
                  <a:pt x="395274" y="126593"/>
                </a:lnTo>
                <a:lnTo>
                  <a:pt x="400443" y="138861"/>
                </a:lnTo>
                <a:lnTo>
                  <a:pt x="402031" y="156222"/>
                </a:lnTo>
                <a:lnTo>
                  <a:pt x="402031" y="269735"/>
                </a:lnTo>
                <a:lnTo>
                  <a:pt x="456349" y="269735"/>
                </a:lnTo>
                <a:lnTo>
                  <a:pt x="456349" y="153974"/>
                </a:lnTo>
                <a:lnTo>
                  <a:pt x="458825" y="138544"/>
                </a:lnTo>
                <a:lnTo>
                  <a:pt x="465848" y="126873"/>
                </a:lnTo>
                <a:lnTo>
                  <a:pt x="476732" y="119481"/>
                </a:lnTo>
                <a:lnTo>
                  <a:pt x="490816" y="116890"/>
                </a:lnTo>
                <a:lnTo>
                  <a:pt x="505244" y="119303"/>
                </a:lnTo>
                <a:lnTo>
                  <a:pt x="514743" y="126593"/>
                </a:lnTo>
                <a:lnTo>
                  <a:pt x="519950" y="138861"/>
                </a:lnTo>
                <a:lnTo>
                  <a:pt x="521538" y="156222"/>
                </a:lnTo>
                <a:lnTo>
                  <a:pt x="521538" y="269735"/>
                </a:lnTo>
                <a:lnTo>
                  <a:pt x="575856" y="269735"/>
                </a:lnTo>
                <a:lnTo>
                  <a:pt x="575856" y="148729"/>
                </a:lnTo>
                <a:close/>
              </a:path>
              <a:path w="805180" h="273684">
                <a:moveTo>
                  <a:pt x="805180" y="175704"/>
                </a:moveTo>
                <a:lnTo>
                  <a:pt x="799566" y="134886"/>
                </a:lnTo>
                <a:lnTo>
                  <a:pt x="789190" y="114642"/>
                </a:lnTo>
                <a:lnTo>
                  <a:pt x="785545" y="107530"/>
                </a:lnTo>
                <a:lnTo>
                  <a:pt x="783869" y="104254"/>
                </a:lnTo>
                <a:lnTo>
                  <a:pt x="759815" y="84988"/>
                </a:lnTo>
                <a:lnTo>
                  <a:pt x="749731" y="82804"/>
                </a:lnTo>
                <a:lnTo>
                  <a:pt x="749731" y="176085"/>
                </a:lnTo>
                <a:lnTo>
                  <a:pt x="747077" y="202374"/>
                </a:lnTo>
                <a:lnTo>
                  <a:pt x="739470" y="221513"/>
                </a:lnTo>
                <a:lnTo>
                  <a:pt x="727443" y="233184"/>
                </a:lnTo>
                <a:lnTo>
                  <a:pt x="711517" y="237147"/>
                </a:lnTo>
                <a:lnTo>
                  <a:pt x="695299" y="233083"/>
                </a:lnTo>
                <a:lnTo>
                  <a:pt x="682625" y="221221"/>
                </a:lnTo>
                <a:lnTo>
                  <a:pt x="674382" y="202069"/>
                </a:lnTo>
                <a:lnTo>
                  <a:pt x="671436" y="176085"/>
                </a:lnTo>
                <a:lnTo>
                  <a:pt x="674382" y="150050"/>
                </a:lnTo>
                <a:lnTo>
                  <a:pt x="682625" y="130746"/>
                </a:lnTo>
                <a:lnTo>
                  <a:pt x="695299" y="118757"/>
                </a:lnTo>
                <a:lnTo>
                  <a:pt x="711517" y="114642"/>
                </a:lnTo>
                <a:lnTo>
                  <a:pt x="727443" y="118656"/>
                </a:lnTo>
                <a:lnTo>
                  <a:pt x="739470" y="130467"/>
                </a:lnTo>
                <a:lnTo>
                  <a:pt x="747077" y="149733"/>
                </a:lnTo>
                <a:lnTo>
                  <a:pt x="749731" y="176085"/>
                </a:lnTo>
                <a:lnTo>
                  <a:pt x="749731" y="82804"/>
                </a:lnTo>
                <a:lnTo>
                  <a:pt x="729119" y="78308"/>
                </a:lnTo>
                <a:lnTo>
                  <a:pt x="711746" y="80086"/>
                </a:lnTo>
                <a:lnTo>
                  <a:pt x="696620" y="85471"/>
                </a:lnTo>
                <a:lnTo>
                  <a:pt x="683602" y="94589"/>
                </a:lnTo>
                <a:lnTo>
                  <a:pt x="672553" y="107530"/>
                </a:lnTo>
                <a:lnTo>
                  <a:pt x="672553" y="12"/>
                </a:lnTo>
                <a:lnTo>
                  <a:pt x="618236" y="12"/>
                </a:lnTo>
                <a:lnTo>
                  <a:pt x="618172" y="242773"/>
                </a:lnTo>
                <a:lnTo>
                  <a:pt x="618083" y="247357"/>
                </a:lnTo>
                <a:lnTo>
                  <a:pt x="617728" y="254889"/>
                </a:lnTo>
                <a:lnTo>
                  <a:pt x="617131" y="262509"/>
                </a:lnTo>
                <a:lnTo>
                  <a:pt x="616369" y="269735"/>
                </a:lnTo>
                <a:lnTo>
                  <a:pt x="669937" y="269735"/>
                </a:lnTo>
                <a:lnTo>
                  <a:pt x="671804" y="242773"/>
                </a:lnTo>
                <a:lnTo>
                  <a:pt x="682967" y="256095"/>
                </a:lnTo>
                <a:lnTo>
                  <a:pt x="696163" y="265709"/>
                </a:lnTo>
                <a:lnTo>
                  <a:pt x="711327" y="271526"/>
                </a:lnTo>
                <a:lnTo>
                  <a:pt x="728383" y="273481"/>
                </a:lnTo>
                <a:lnTo>
                  <a:pt x="759028" y="266738"/>
                </a:lnTo>
                <a:lnTo>
                  <a:pt x="783361" y="247357"/>
                </a:lnTo>
                <a:lnTo>
                  <a:pt x="785749" y="242773"/>
                </a:lnTo>
                <a:lnTo>
                  <a:pt x="788682" y="237147"/>
                </a:lnTo>
                <a:lnTo>
                  <a:pt x="799401" y="216585"/>
                </a:lnTo>
                <a:lnTo>
                  <a:pt x="805180" y="175704"/>
                </a:lnTo>
                <a:close/>
              </a:path>
            </a:pathLst>
          </a:custGeom>
          <a:solidFill>
            <a:srgbClr val="E52619"/>
          </a:solidFill>
        </p:spPr>
        <p:txBody>
          <a:bodyPr wrap="square" lIns="0" tIns="0" rIns="0" bIns="0" rtlCol="0"/>
          <a:lstStyle/>
          <a:p>
            <a:endParaRPr/>
          </a:p>
        </p:txBody>
      </p:sp>
      <p:sp>
        <p:nvSpPr>
          <p:cNvPr id="20" name="bg object 20"/>
          <p:cNvSpPr/>
          <p:nvPr/>
        </p:nvSpPr>
        <p:spPr>
          <a:xfrm>
            <a:off x="1308032" y="820060"/>
            <a:ext cx="175323" cy="192557"/>
          </a:xfrm>
          <a:prstGeom prst="rect">
            <a:avLst/>
          </a:prstGeom>
          <a:blipFill>
            <a:blip r:embed="rId3" cstate="print"/>
            <a:stretch>
              <a:fillRect/>
            </a:stretch>
          </a:blipFill>
        </p:spPr>
        <p:txBody>
          <a:bodyPr wrap="square" lIns="0" tIns="0" rIns="0" bIns="0" rtlCol="0"/>
          <a:lstStyle/>
          <a:p>
            <a:endParaRPr/>
          </a:p>
        </p:txBody>
      </p:sp>
      <p:sp>
        <p:nvSpPr>
          <p:cNvPr id="21" name="bg object 21"/>
          <p:cNvSpPr/>
          <p:nvPr/>
        </p:nvSpPr>
        <p:spPr>
          <a:xfrm>
            <a:off x="1524698" y="738390"/>
            <a:ext cx="54610" cy="269875"/>
          </a:xfrm>
          <a:custGeom>
            <a:avLst/>
            <a:gdLst/>
            <a:ahLst/>
            <a:cxnLst/>
            <a:rect l="l" t="t" r="r" b="b"/>
            <a:pathLst>
              <a:path w="54609" h="269875">
                <a:moveTo>
                  <a:pt x="54317" y="0"/>
                </a:moveTo>
                <a:lnTo>
                  <a:pt x="0" y="0"/>
                </a:lnTo>
                <a:lnTo>
                  <a:pt x="0" y="269722"/>
                </a:lnTo>
                <a:lnTo>
                  <a:pt x="54317" y="269722"/>
                </a:lnTo>
                <a:lnTo>
                  <a:pt x="54317" y="0"/>
                </a:lnTo>
                <a:close/>
              </a:path>
            </a:pathLst>
          </a:custGeom>
          <a:solidFill>
            <a:srgbClr val="E52619"/>
          </a:solidFill>
        </p:spPr>
        <p:txBody>
          <a:bodyPr wrap="square" lIns="0" tIns="0" rIns="0" bIns="0" rtlCol="0"/>
          <a:lstStyle/>
          <a:p>
            <a:endParaRPr/>
          </a:p>
        </p:txBody>
      </p:sp>
      <p:sp>
        <p:nvSpPr>
          <p:cNvPr id="22" name="bg object 22"/>
          <p:cNvSpPr/>
          <p:nvPr/>
        </p:nvSpPr>
        <p:spPr>
          <a:xfrm>
            <a:off x="1613183" y="815200"/>
            <a:ext cx="168960" cy="198920"/>
          </a:xfrm>
          <a:prstGeom prst="rect">
            <a:avLst/>
          </a:prstGeom>
          <a:blipFill>
            <a:blip r:embed="rId4" cstate="print"/>
            <a:stretch>
              <a:fillRect/>
            </a:stretch>
          </a:blipFill>
        </p:spPr>
        <p:txBody>
          <a:bodyPr wrap="square" lIns="0" tIns="0" rIns="0" bIns="0" rtlCol="0"/>
          <a:lstStyle/>
          <a:p>
            <a:endParaRPr/>
          </a:p>
        </p:txBody>
      </p:sp>
      <p:sp>
        <p:nvSpPr>
          <p:cNvPr id="23" name="bg object 23"/>
          <p:cNvSpPr/>
          <p:nvPr/>
        </p:nvSpPr>
        <p:spPr>
          <a:xfrm>
            <a:off x="1819878" y="815567"/>
            <a:ext cx="175323" cy="192557"/>
          </a:xfrm>
          <a:prstGeom prst="rect">
            <a:avLst/>
          </a:prstGeom>
          <a:blipFill>
            <a:blip r:embed="rId5" cstate="print"/>
            <a:stretch>
              <a:fillRect/>
            </a:stretch>
          </a:blipFill>
        </p:spPr>
        <p:txBody>
          <a:bodyPr wrap="square" lIns="0" tIns="0" rIns="0" bIns="0" rtlCol="0"/>
          <a:lstStyle/>
          <a:p>
            <a:endParaRPr/>
          </a:p>
        </p:txBody>
      </p:sp>
      <p:sp>
        <p:nvSpPr>
          <p:cNvPr id="24" name="bg object 24"/>
          <p:cNvSpPr/>
          <p:nvPr/>
        </p:nvSpPr>
        <p:spPr>
          <a:xfrm>
            <a:off x="2028554" y="815565"/>
            <a:ext cx="161086" cy="197053"/>
          </a:xfrm>
          <a:prstGeom prst="rect">
            <a:avLst/>
          </a:prstGeom>
          <a:blipFill>
            <a:blip r:embed="rId6" cstate="print"/>
            <a:stretch>
              <a:fillRect/>
            </a:stretch>
          </a:blipFill>
        </p:spPr>
        <p:txBody>
          <a:bodyPr wrap="square" lIns="0" tIns="0" rIns="0" bIns="0" rtlCol="0"/>
          <a:lstStyle/>
          <a:p>
            <a:endParaRPr/>
          </a:p>
        </p:txBody>
      </p:sp>
      <p:sp>
        <p:nvSpPr>
          <p:cNvPr id="25" name="bg object 25"/>
          <p:cNvSpPr/>
          <p:nvPr/>
        </p:nvSpPr>
        <p:spPr>
          <a:xfrm>
            <a:off x="2212125" y="815569"/>
            <a:ext cx="174193" cy="196672"/>
          </a:xfrm>
          <a:prstGeom prst="rect">
            <a:avLst/>
          </a:prstGeom>
          <a:blipFill>
            <a:blip r:embed="rId7" cstate="print"/>
            <a:stretch>
              <a:fillRect/>
            </a:stretch>
          </a:blipFill>
        </p:spPr>
        <p:txBody>
          <a:bodyPr wrap="square" lIns="0" tIns="0" rIns="0" bIns="0" rtlCol="0"/>
          <a:lstStyle/>
          <a:p>
            <a:endParaRPr/>
          </a:p>
        </p:txBody>
      </p:sp>
      <p:sp>
        <p:nvSpPr>
          <p:cNvPr id="26" name="bg object 26"/>
          <p:cNvSpPr/>
          <p:nvPr/>
        </p:nvSpPr>
        <p:spPr>
          <a:xfrm>
            <a:off x="478866" y="1098066"/>
            <a:ext cx="311785" cy="269875"/>
          </a:xfrm>
          <a:custGeom>
            <a:avLst/>
            <a:gdLst/>
            <a:ahLst/>
            <a:cxnLst/>
            <a:rect l="l" t="t" r="r" b="b"/>
            <a:pathLst>
              <a:path w="311784" h="269875">
                <a:moveTo>
                  <a:pt x="234518" y="12"/>
                </a:moveTo>
                <a:lnTo>
                  <a:pt x="195554" y="12"/>
                </a:lnTo>
                <a:lnTo>
                  <a:pt x="115379" y="227774"/>
                </a:lnTo>
                <a:lnTo>
                  <a:pt x="40462" y="12"/>
                </a:lnTo>
                <a:lnTo>
                  <a:pt x="0" y="12"/>
                </a:lnTo>
                <a:lnTo>
                  <a:pt x="94030" y="269735"/>
                </a:lnTo>
                <a:lnTo>
                  <a:pt x="133743" y="269735"/>
                </a:lnTo>
                <a:lnTo>
                  <a:pt x="234518" y="12"/>
                </a:lnTo>
                <a:close/>
              </a:path>
              <a:path w="311784" h="269875">
                <a:moveTo>
                  <a:pt x="308660" y="81673"/>
                </a:moveTo>
                <a:lnTo>
                  <a:pt x="273824" y="81673"/>
                </a:lnTo>
                <a:lnTo>
                  <a:pt x="273824" y="269735"/>
                </a:lnTo>
                <a:lnTo>
                  <a:pt x="308660" y="269735"/>
                </a:lnTo>
                <a:lnTo>
                  <a:pt x="308660" y="81673"/>
                </a:lnTo>
                <a:close/>
              </a:path>
              <a:path w="311784" h="269875">
                <a:moveTo>
                  <a:pt x="311302" y="0"/>
                </a:moveTo>
                <a:lnTo>
                  <a:pt x="270840" y="0"/>
                </a:lnTo>
                <a:lnTo>
                  <a:pt x="270840" y="38227"/>
                </a:lnTo>
                <a:lnTo>
                  <a:pt x="311302" y="38227"/>
                </a:lnTo>
                <a:lnTo>
                  <a:pt x="311302" y="0"/>
                </a:lnTo>
                <a:close/>
              </a:path>
            </a:pathLst>
          </a:custGeom>
          <a:solidFill>
            <a:srgbClr val="002368"/>
          </a:solidFill>
        </p:spPr>
        <p:txBody>
          <a:bodyPr wrap="square" lIns="0" tIns="0" rIns="0" bIns="0" rtlCol="0"/>
          <a:lstStyle/>
          <a:p>
            <a:endParaRPr/>
          </a:p>
        </p:txBody>
      </p:sp>
      <p:sp>
        <p:nvSpPr>
          <p:cNvPr id="27" name="bg object 27"/>
          <p:cNvSpPr/>
          <p:nvPr/>
        </p:nvSpPr>
        <p:spPr>
          <a:xfrm>
            <a:off x="833916" y="1175242"/>
            <a:ext cx="156959" cy="197053"/>
          </a:xfrm>
          <a:prstGeom prst="rect">
            <a:avLst/>
          </a:prstGeom>
          <a:blipFill>
            <a:blip r:embed="rId8" cstate="print"/>
            <a:stretch>
              <a:fillRect/>
            </a:stretch>
          </a:blipFill>
        </p:spPr>
        <p:txBody>
          <a:bodyPr wrap="square" lIns="0" tIns="0" rIns="0" bIns="0" rtlCol="0"/>
          <a:lstStyle/>
          <a:p>
            <a:endParaRPr/>
          </a:p>
        </p:txBody>
      </p:sp>
      <p:sp>
        <p:nvSpPr>
          <p:cNvPr id="28" name="bg object 28"/>
          <p:cNvSpPr/>
          <p:nvPr/>
        </p:nvSpPr>
        <p:spPr>
          <a:xfrm>
            <a:off x="1018124" y="1129532"/>
            <a:ext cx="108254" cy="242379"/>
          </a:xfrm>
          <a:prstGeom prst="rect">
            <a:avLst/>
          </a:prstGeom>
          <a:blipFill>
            <a:blip r:embed="rId9" cstate="print"/>
            <a:stretch>
              <a:fillRect/>
            </a:stretch>
          </a:blipFill>
        </p:spPr>
        <p:txBody>
          <a:bodyPr wrap="square" lIns="0" tIns="0" rIns="0" bIns="0" rtlCol="0"/>
          <a:lstStyle/>
          <a:p>
            <a:endParaRPr/>
          </a:p>
        </p:txBody>
      </p:sp>
      <p:sp>
        <p:nvSpPr>
          <p:cNvPr id="29" name="bg object 29"/>
          <p:cNvSpPr/>
          <p:nvPr/>
        </p:nvSpPr>
        <p:spPr>
          <a:xfrm>
            <a:off x="1150547" y="1175613"/>
            <a:ext cx="186182" cy="196684"/>
          </a:xfrm>
          <a:prstGeom prst="rect">
            <a:avLst/>
          </a:prstGeom>
          <a:blipFill>
            <a:blip r:embed="rId10" cstate="print"/>
            <a:stretch>
              <a:fillRect/>
            </a:stretch>
          </a:blipFill>
        </p:spPr>
        <p:txBody>
          <a:bodyPr wrap="square" lIns="0" tIns="0" rIns="0" bIns="0" rtlCol="0"/>
          <a:lstStyle/>
          <a:p>
            <a:endParaRPr/>
          </a:p>
        </p:txBody>
      </p:sp>
      <p:sp>
        <p:nvSpPr>
          <p:cNvPr id="30" name="bg object 30"/>
          <p:cNvSpPr/>
          <p:nvPr/>
        </p:nvSpPr>
        <p:spPr>
          <a:xfrm>
            <a:off x="1382781" y="1179740"/>
            <a:ext cx="102641" cy="188061"/>
          </a:xfrm>
          <a:prstGeom prst="rect">
            <a:avLst/>
          </a:prstGeom>
          <a:blipFill>
            <a:blip r:embed="rId11" cstate="print"/>
            <a:stretch>
              <a:fillRect/>
            </a:stretch>
          </a:blipFill>
        </p:spPr>
        <p:txBody>
          <a:bodyPr wrap="square" lIns="0" tIns="0" rIns="0" bIns="0" rtlCol="0"/>
          <a:lstStyle/>
          <a:p>
            <a:endParaRPr/>
          </a:p>
        </p:txBody>
      </p:sp>
      <p:sp>
        <p:nvSpPr>
          <p:cNvPr id="31" name="bg object 31"/>
          <p:cNvSpPr/>
          <p:nvPr/>
        </p:nvSpPr>
        <p:spPr>
          <a:xfrm>
            <a:off x="1521803" y="1098066"/>
            <a:ext cx="40640" cy="269875"/>
          </a:xfrm>
          <a:custGeom>
            <a:avLst/>
            <a:gdLst/>
            <a:ahLst/>
            <a:cxnLst/>
            <a:rect l="l" t="t" r="r" b="b"/>
            <a:pathLst>
              <a:path w="40640" h="269875">
                <a:moveTo>
                  <a:pt x="37807" y="81673"/>
                </a:moveTo>
                <a:lnTo>
                  <a:pt x="2984" y="81673"/>
                </a:lnTo>
                <a:lnTo>
                  <a:pt x="2984" y="269735"/>
                </a:lnTo>
                <a:lnTo>
                  <a:pt x="37807" y="269735"/>
                </a:lnTo>
                <a:lnTo>
                  <a:pt x="37807" y="81673"/>
                </a:lnTo>
                <a:close/>
              </a:path>
              <a:path w="40640" h="269875">
                <a:moveTo>
                  <a:pt x="40449" y="0"/>
                </a:moveTo>
                <a:lnTo>
                  <a:pt x="0" y="0"/>
                </a:lnTo>
                <a:lnTo>
                  <a:pt x="0" y="38227"/>
                </a:lnTo>
                <a:lnTo>
                  <a:pt x="40449" y="38227"/>
                </a:lnTo>
                <a:lnTo>
                  <a:pt x="40449" y="0"/>
                </a:lnTo>
                <a:close/>
              </a:path>
            </a:pathLst>
          </a:custGeom>
          <a:solidFill>
            <a:srgbClr val="002368"/>
          </a:solidFill>
        </p:spPr>
        <p:txBody>
          <a:bodyPr wrap="square" lIns="0" tIns="0" rIns="0" bIns="0" rtlCol="0"/>
          <a:lstStyle/>
          <a:p>
            <a:endParaRPr/>
          </a:p>
        </p:txBody>
      </p:sp>
      <p:sp>
        <p:nvSpPr>
          <p:cNvPr id="32" name="bg object 32"/>
          <p:cNvSpPr/>
          <p:nvPr/>
        </p:nvSpPr>
        <p:spPr>
          <a:xfrm>
            <a:off x="1603350" y="1175241"/>
            <a:ext cx="158089" cy="197053"/>
          </a:xfrm>
          <a:prstGeom prst="rect">
            <a:avLst/>
          </a:prstGeom>
          <a:blipFill>
            <a:blip r:embed="rId12" cstate="print"/>
            <a:stretch>
              <a:fillRect/>
            </a:stretch>
          </a:blipFill>
        </p:spPr>
        <p:txBody>
          <a:bodyPr wrap="square" lIns="0" tIns="0" rIns="0" bIns="0" rtlCol="0"/>
          <a:lstStyle/>
          <a:p>
            <a:endParaRPr/>
          </a:p>
        </p:txBody>
      </p:sp>
      <p:sp>
        <p:nvSpPr>
          <p:cNvPr id="33" name="bg object 33"/>
          <p:cNvSpPr/>
          <p:nvPr/>
        </p:nvSpPr>
        <p:spPr>
          <a:xfrm>
            <a:off x="8344801" y="0"/>
            <a:ext cx="792480" cy="162560"/>
          </a:xfrm>
          <a:custGeom>
            <a:avLst/>
            <a:gdLst/>
            <a:ahLst/>
            <a:cxnLst/>
            <a:rect l="l" t="t" r="r" b="b"/>
            <a:pathLst>
              <a:path w="792479" h="162560">
                <a:moveTo>
                  <a:pt x="791997" y="0"/>
                </a:moveTo>
                <a:lnTo>
                  <a:pt x="0" y="0"/>
                </a:lnTo>
                <a:lnTo>
                  <a:pt x="0" y="162001"/>
                </a:lnTo>
                <a:lnTo>
                  <a:pt x="791997" y="162001"/>
                </a:lnTo>
                <a:lnTo>
                  <a:pt x="791997" y="0"/>
                </a:lnTo>
                <a:close/>
              </a:path>
            </a:pathLst>
          </a:custGeom>
          <a:solidFill>
            <a:srgbClr val="FFFFFF"/>
          </a:solidFill>
        </p:spPr>
        <p:txBody>
          <a:bodyPr wrap="square" lIns="0" tIns="0" rIns="0" bIns="0" rtlCol="0"/>
          <a:lstStyle/>
          <a:p>
            <a:endParaRPr/>
          </a:p>
        </p:txBody>
      </p:sp>
      <p:sp>
        <p:nvSpPr>
          <p:cNvPr id="34" name="bg object 34"/>
          <p:cNvSpPr/>
          <p:nvPr/>
        </p:nvSpPr>
        <p:spPr>
          <a:xfrm>
            <a:off x="0" y="12"/>
            <a:ext cx="9144000" cy="230504"/>
          </a:xfrm>
          <a:custGeom>
            <a:avLst/>
            <a:gdLst/>
            <a:ahLst/>
            <a:cxnLst/>
            <a:rect l="l" t="t" r="r" b="b"/>
            <a:pathLst>
              <a:path w="9144000" h="230504">
                <a:moveTo>
                  <a:pt x="9144000" y="0"/>
                </a:moveTo>
                <a:lnTo>
                  <a:pt x="9026233" y="0"/>
                </a:lnTo>
                <a:lnTo>
                  <a:pt x="8973922" y="132486"/>
                </a:lnTo>
                <a:lnTo>
                  <a:pt x="8906192" y="132486"/>
                </a:lnTo>
                <a:lnTo>
                  <a:pt x="8958504" y="0"/>
                </a:lnTo>
                <a:lnTo>
                  <a:pt x="8888349" y="0"/>
                </a:lnTo>
                <a:lnTo>
                  <a:pt x="8836038" y="132486"/>
                </a:lnTo>
                <a:lnTo>
                  <a:pt x="8768309" y="132486"/>
                </a:lnTo>
                <a:lnTo>
                  <a:pt x="8820620" y="0"/>
                </a:lnTo>
                <a:lnTo>
                  <a:pt x="8750452" y="0"/>
                </a:lnTo>
                <a:lnTo>
                  <a:pt x="8698128" y="132486"/>
                </a:lnTo>
                <a:lnTo>
                  <a:pt x="8630399" y="132486"/>
                </a:lnTo>
                <a:lnTo>
                  <a:pt x="8682711" y="0"/>
                </a:lnTo>
                <a:lnTo>
                  <a:pt x="8612556" y="0"/>
                </a:lnTo>
                <a:lnTo>
                  <a:pt x="8560244" y="132486"/>
                </a:lnTo>
                <a:lnTo>
                  <a:pt x="8492515" y="132486"/>
                </a:lnTo>
                <a:lnTo>
                  <a:pt x="8544827" y="0"/>
                </a:lnTo>
                <a:lnTo>
                  <a:pt x="0" y="0"/>
                </a:lnTo>
                <a:lnTo>
                  <a:pt x="0" y="230390"/>
                </a:lnTo>
                <a:lnTo>
                  <a:pt x="9144000" y="230390"/>
                </a:lnTo>
                <a:lnTo>
                  <a:pt x="9144000" y="0"/>
                </a:lnTo>
                <a:close/>
              </a:path>
            </a:pathLst>
          </a:custGeom>
          <a:solidFill>
            <a:srgbClr val="EF382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224798"/>
            <a:ext cx="9144000" cy="4795520"/>
          </a:xfrm>
          <a:custGeom>
            <a:avLst/>
            <a:gdLst/>
            <a:ahLst/>
            <a:cxnLst/>
            <a:rect l="l" t="t" r="r" b="b"/>
            <a:pathLst>
              <a:path w="9144000" h="4795520">
                <a:moveTo>
                  <a:pt x="9144000" y="0"/>
                </a:moveTo>
                <a:lnTo>
                  <a:pt x="0" y="0"/>
                </a:lnTo>
                <a:lnTo>
                  <a:pt x="0" y="4795202"/>
                </a:lnTo>
                <a:lnTo>
                  <a:pt x="9144000" y="4795202"/>
                </a:lnTo>
                <a:lnTo>
                  <a:pt x="9144000" y="0"/>
                </a:lnTo>
                <a:close/>
              </a:path>
            </a:pathLst>
          </a:custGeom>
          <a:solidFill>
            <a:srgbClr val="EBEBF3"/>
          </a:solidFill>
        </p:spPr>
        <p:txBody>
          <a:bodyPr wrap="square" lIns="0" tIns="0" rIns="0" bIns="0" rtlCol="0"/>
          <a:lstStyle/>
          <a:p>
            <a:endParaRPr/>
          </a:p>
        </p:txBody>
      </p:sp>
      <p:sp>
        <p:nvSpPr>
          <p:cNvPr id="2" name="Holder 2"/>
          <p:cNvSpPr>
            <a:spLocks noGrp="1"/>
          </p:cNvSpPr>
          <p:nvPr>
            <p:ph type="title"/>
          </p:nvPr>
        </p:nvSpPr>
        <p:spPr>
          <a:xfrm>
            <a:off x="2807597" y="2444610"/>
            <a:ext cx="3528804" cy="848360"/>
          </a:xfrm>
          <a:prstGeom prst="rect">
            <a:avLst/>
          </a:prstGeom>
        </p:spPr>
        <p:txBody>
          <a:bodyPr wrap="square" lIns="0" tIns="0" rIns="0" bIns="0">
            <a:spAutoFit/>
          </a:bodyPr>
          <a:lstStyle>
            <a:lvl1pPr>
              <a:defRPr sz="2900" b="0" i="0">
                <a:solidFill>
                  <a:schemeClr val="bg1"/>
                </a:solidFill>
                <a:latin typeface="Montserrat"/>
                <a:cs typeface="Montserrat"/>
              </a:defRPr>
            </a:lvl1pPr>
          </a:lstStyle>
          <a:p>
            <a:endParaRPr/>
          </a:p>
        </p:txBody>
      </p:sp>
      <p:sp>
        <p:nvSpPr>
          <p:cNvPr id="3" name="Holder 3"/>
          <p:cNvSpPr>
            <a:spLocks noGrp="1"/>
          </p:cNvSpPr>
          <p:nvPr>
            <p:ph type="body" idx="1"/>
          </p:nvPr>
        </p:nvSpPr>
        <p:spPr>
          <a:xfrm>
            <a:off x="1095475" y="2147727"/>
            <a:ext cx="6953049" cy="18618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531483"/>
            <a:ext cx="2926080" cy="35115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531483"/>
            <a:ext cx="2103120" cy="35115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5/18/2021</a:t>
            </a:fld>
            <a:endParaRPr lang="en-US"/>
          </a:p>
        </p:txBody>
      </p:sp>
      <p:sp>
        <p:nvSpPr>
          <p:cNvPr id="6" name="Holder 6"/>
          <p:cNvSpPr>
            <a:spLocks noGrp="1"/>
          </p:cNvSpPr>
          <p:nvPr>
            <p:ph type="sldNum" sz="quarter" idx="7"/>
          </p:nvPr>
        </p:nvSpPr>
        <p:spPr>
          <a:xfrm>
            <a:off x="6583680" y="6531483"/>
            <a:ext cx="2103120" cy="35115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241815-180E-BA44-923F-464F0C862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3100"/>
          </a:xfrm>
          <a:prstGeom prst="rect">
            <a:avLst/>
          </a:prstGeom>
        </p:spPr>
      </p:pic>
      <p:sp>
        <p:nvSpPr>
          <p:cNvPr id="2" name="object 2"/>
          <p:cNvSpPr txBox="1"/>
          <p:nvPr/>
        </p:nvSpPr>
        <p:spPr>
          <a:xfrm>
            <a:off x="683640" y="3617190"/>
            <a:ext cx="5834178" cy="1269578"/>
          </a:xfrm>
          <a:prstGeom prst="rect">
            <a:avLst/>
          </a:prstGeom>
        </p:spPr>
        <p:txBody>
          <a:bodyPr vert="horz" wrap="square" lIns="0" tIns="12700" rIns="0" bIns="0" rtlCol="0">
            <a:spAutoFit/>
          </a:bodyPr>
          <a:lstStyle/>
          <a:p>
            <a:pPr marL="12700">
              <a:lnSpc>
                <a:spcPts val="4940"/>
              </a:lnSpc>
              <a:spcBef>
                <a:spcPts val="100"/>
              </a:spcBef>
            </a:pPr>
            <a:r>
              <a:rPr sz="4000" spc="-20" dirty="0" err="1">
                <a:solidFill>
                  <a:srgbClr val="004386"/>
                </a:solidFill>
                <a:latin typeface="Montserrat Light" pitchFamily="2" charset="77"/>
                <a:cs typeface="Montserrat"/>
              </a:rPr>
              <a:t>Vui</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chơi</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trách</a:t>
            </a:r>
            <a:r>
              <a:rPr sz="4000" spc="-20" dirty="0">
                <a:solidFill>
                  <a:srgbClr val="004386"/>
                </a:solidFill>
                <a:latin typeface="Montserrat Light" pitchFamily="2" charset="77"/>
                <a:cs typeface="Montserrat"/>
              </a:rPr>
              <a:t> </a:t>
            </a:r>
            <a:r>
              <a:rPr sz="4000" spc="-20" dirty="0" err="1">
                <a:solidFill>
                  <a:srgbClr val="004386"/>
                </a:solidFill>
                <a:latin typeface="Montserrat Light" pitchFamily="2" charset="77"/>
                <a:cs typeface="Montserrat"/>
              </a:rPr>
              <a:t>nhiệm</a:t>
            </a:r>
            <a:endParaRPr sz="4000" spc="-20" dirty="0">
              <a:latin typeface="Montserrat Light" pitchFamily="2" charset="77"/>
              <a:cs typeface="Montserrat"/>
            </a:endParaRPr>
          </a:p>
          <a:p>
            <a:pPr marL="12700">
              <a:lnSpc>
                <a:spcPts val="4940"/>
              </a:lnSpc>
            </a:pPr>
            <a:r>
              <a:rPr sz="4000" b="1" spc="-20" dirty="0" err="1">
                <a:solidFill>
                  <a:srgbClr val="004386"/>
                </a:solidFill>
                <a:latin typeface="Montserrat" panose="02000505000000020004" pitchFamily="2" charset="77"/>
                <a:cs typeface="Arial"/>
              </a:rPr>
              <a:t>Thông</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minh</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đón</a:t>
            </a:r>
            <a:r>
              <a:rPr sz="4000" b="1" spc="-20" dirty="0">
                <a:solidFill>
                  <a:srgbClr val="004386"/>
                </a:solidFill>
                <a:latin typeface="Montserrat" panose="02000505000000020004" pitchFamily="2" charset="77"/>
                <a:cs typeface="Arial"/>
              </a:rPr>
              <a:t> </a:t>
            </a:r>
            <a:r>
              <a:rPr sz="4000" b="1" spc="-20" dirty="0" err="1">
                <a:solidFill>
                  <a:srgbClr val="004386"/>
                </a:solidFill>
                <a:latin typeface="Montserrat" panose="02000505000000020004" pitchFamily="2" charset="77"/>
                <a:cs typeface="Arial"/>
              </a:rPr>
              <a:t>hè</a:t>
            </a:r>
            <a:endParaRPr sz="4000" b="1" spc="-20" dirty="0">
              <a:latin typeface="Montserrat" panose="02000505000000020004" pitchFamily="2" charset="77"/>
              <a:cs typeface="Arial"/>
            </a:endParaRPr>
          </a:p>
        </p:txBody>
      </p:sp>
      <p:sp>
        <p:nvSpPr>
          <p:cNvPr id="3" name="object 3"/>
          <p:cNvSpPr/>
          <p:nvPr/>
        </p:nvSpPr>
        <p:spPr>
          <a:xfrm>
            <a:off x="613301" y="6060586"/>
            <a:ext cx="2870835" cy="381000"/>
          </a:xfrm>
          <a:custGeom>
            <a:avLst/>
            <a:gdLst/>
            <a:ahLst/>
            <a:cxnLst/>
            <a:rect l="l" t="t" r="r" b="b"/>
            <a:pathLst>
              <a:path w="2870835" h="381000">
                <a:moveTo>
                  <a:pt x="2680563" y="0"/>
                </a:moveTo>
                <a:lnTo>
                  <a:pt x="190271" y="0"/>
                </a:lnTo>
                <a:lnTo>
                  <a:pt x="146645" y="5024"/>
                </a:lnTo>
                <a:lnTo>
                  <a:pt x="106596" y="19337"/>
                </a:lnTo>
                <a:lnTo>
                  <a:pt x="71268" y="41797"/>
                </a:lnTo>
                <a:lnTo>
                  <a:pt x="41801" y="71262"/>
                </a:lnTo>
                <a:lnTo>
                  <a:pt x="19340" y="106591"/>
                </a:lnTo>
                <a:lnTo>
                  <a:pt x="5025" y="146641"/>
                </a:lnTo>
                <a:lnTo>
                  <a:pt x="0" y="190271"/>
                </a:lnTo>
                <a:lnTo>
                  <a:pt x="5025" y="233896"/>
                </a:lnTo>
                <a:lnTo>
                  <a:pt x="19340" y="273943"/>
                </a:lnTo>
                <a:lnTo>
                  <a:pt x="41801" y="309269"/>
                </a:lnTo>
                <a:lnTo>
                  <a:pt x="71268" y="338733"/>
                </a:lnTo>
                <a:lnTo>
                  <a:pt x="106596" y="361192"/>
                </a:lnTo>
                <a:lnTo>
                  <a:pt x="146645" y="375505"/>
                </a:lnTo>
                <a:lnTo>
                  <a:pt x="190271" y="380530"/>
                </a:lnTo>
                <a:lnTo>
                  <a:pt x="2680563" y="380530"/>
                </a:lnTo>
                <a:lnTo>
                  <a:pt x="2724193" y="375505"/>
                </a:lnTo>
                <a:lnTo>
                  <a:pt x="2764243" y="361192"/>
                </a:lnTo>
                <a:lnTo>
                  <a:pt x="2799572" y="338733"/>
                </a:lnTo>
                <a:lnTo>
                  <a:pt x="2829037" y="309269"/>
                </a:lnTo>
                <a:lnTo>
                  <a:pt x="2851497" y="273943"/>
                </a:lnTo>
                <a:lnTo>
                  <a:pt x="2865810" y="233896"/>
                </a:lnTo>
                <a:lnTo>
                  <a:pt x="2870835" y="190271"/>
                </a:lnTo>
                <a:lnTo>
                  <a:pt x="2865810" y="146641"/>
                </a:lnTo>
                <a:lnTo>
                  <a:pt x="2851497" y="106591"/>
                </a:lnTo>
                <a:lnTo>
                  <a:pt x="2829037" y="71262"/>
                </a:lnTo>
                <a:lnTo>
                  <a:pt x="2799572" y="41797"/>
                </a:lnTo>
                <a:lnTo>
                  <a:pt x="2764243" y="19337"/>
                </a:lnTo>
                <a:lnTo>
                  <a:pt x="2724193" y="5024"/>
                </a:lnTo>
                <a:lnTo>
                  <a:pt x="2680563" y="0"/>
                </a:lnTo>
                <a:close/>
              </a:path>
            </a:pathLst>
          </a:custGeom>
          <a:solidFill>
            <a:srgbClr val="EF3829"/>
          </a:solidFill>
        </p:spPr>
        <p:txBody>
          <a:bodyPr wrap="square" lIns="0" tIns="0" rIns="0" bIns="0" rtlCol="0"/>
          <a:lstStyle/>
          <a:p>
            <a:endParaRPr/>
          </a:p>
        </p:txBody>
      </p:sp>
      <p:sp>
        <p:nvSpPr>
          <p:cNvPr id="4" name="object 4"/>
          <p:cNvSpPr txBox="1"/>
          <p:nvPr/>
        </p:nvSpPr>
        <p:spPr>
          <a:xfrm>
            <a:off x="683640" y="5070588"/>
            <a:ext cx="5291455" cy="1334148"/>
          </a:xfrm>
          <a:prstGeom prst="rect">
            <a:avLst/>
          </a:prstGeom>
        </p:spPr>
        <p:txBody>
          <a:bodyPr vert="horz" wrap="square" lIns="0" tIns="12700" rIns="0" bIns="0" rtlCol="0">
            <a:spAutoFit/>
          </a:bodyPr>
          <a:lstStyle/>
          <a:p>
            <a:pPr marL="12700" marR="5080">
              <a:lnSpc>
                <a:spcPct val="106500"/>
              </a:lnSpc>
              <a:spcBef>
                <a:spcPts val="100"/>
              </a:spcBef>
            </a:pPr>
            <a:r>
              <a:rPr sz="1600" spc="-40" dirty="0" err="1">
                <a:solidFill>
                  <a:srgbClr val="004386"/>
                </a:solidFill>
                <a:latin typeface="Montserrat Light" pitchFamily="2" charset="77"/>
                <a:cs typeface="Montserrat"/>
              </a:rPr>
              <a:t>Dù</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cho</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bạn</a:t>
            </a:r>
            <a:r>
              <a:rPr sz="1600" spc="-50"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đang</a:t>
            </a:r>
            <a:r>
              <a:rPr sz="1600" spc="-95" dirty="0">
                <a:solidFill>
                  <a:srgbClr val="004386"/>
                </a:solidFill>
                <a:latin typeface="Montserrat Light" pitchFamily="2" charset="77"/>
                <a:cs typeface="Montserrat"/>
              </a:rPr>
              <a:t> </a:t>
            </a:r>
            <a:r>
              <a:rPr sz="1600" spc="-25" dirty="0">
                <a:solidFill>
                  <a:srgbClr val="004386"/>
                </a:solidFill>
                <a:latin typeface="Montserrat Light" pitchFamily="2" charset="77"/>
                <a:cs typeface="Montserrat"/>
              </a:rPr>
              <a:t>ở</a:t>
            </a:r>
            <a:r>
              <a:rPr sz="1600" spc="-95"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dưới</a:t>
            </a:r>
            <a:r>
              <a:rPr sz="1600" spc="-95" dirty="0">
                <a:solidFill>
                  <a:srgbClr val="004386"/>
                </a:solidFill>
                <a:latin typeface="Montserrat Light" pitchFamily="2" charset="77"/>
                <a:cs typeface="Montserrat"/>
              </a:rPr>
              <a:t> </a:t>
            </a:r>
            <a:r>
              <a:rPr sz="1600" spc="-35" dirty="0" err="1">
                <a:solidFill>
                  <a:srgbClr val="004386"/>
                </a:solidFill>
                <a:latin typeface="Montserrat Light" pitchFamily="2" charset="77"/>
                <a:cs typeface="Montserrat"/>
              </a:rPr>
              <a:t>nắng</a:t>
            </a:r>
            <a:r>
              <a:rPr sz="1600" spc="-35" dirty="0">
                <a:solidFill>
                  <a:srgbClr val="004386"/>
                </a:solidFill>
                <a:latin typeface="Montserrat Light" pitchFamily="2" charset="77"/>
                <a:cs typeface="Montserrat"/>
              </a:rPr>
              <a:t>,</a:t>
            </a:r>
            <a:r>
              <a:rPr sz="1600" spc="-95" dirty="0">
                <a:solidFill>
                  <a:srgbClr val="004386"/>
                </a:solidFill>
                <a:latin typeface="Montserrat Light" pitchFamily="2" charset="77"/>
                <a:cs typeface="Montserrat"/>
              </a:rPr>
              <a:t> </a:t>
            </a:r>
            <a:r>
              <a:rPr sz="1600" spc="-40" dirty="0">
                <a:solidFill>
                  <a:srgbClr val="004386"/>
                </a:solidFill>
                <a:latin typeface="Montserrat Light" pitchFamily="2" charset="77"/>
                <a:cs typeface="Montserrat"/>
              </a:rPr>
              <a:t>ở</a:t>
            </a:r>
            <a:r>
              <a:rPr sz="1600" spc="-95"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dưới</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nước</a:t>
            </a:r>
            <a:r>
              <a:rPr sz="1600" spc="-95" dirty="0">
                <a:solidFill>
                  <a:srgbClr val="004386"/>
                </a:solidFill>
                <a:latin typeface="Montserrat Light" pitchFamily="2" charset="77"/>
                <a:cs typeface="Montserrat"/>
              </a:rPr>
              <a:t> </a:t>
            </a:r>
            <a:r>
              <a:rPr sz="1600" spc="-25" dirty="0">
                <a:solidFill>
                  <a:srgbClr val="004386"/>
                </a:solidFill>
                <a:latin typeface="Montserrat Light" pitchFamily="2" charset="77"/>
                <a:cs typeface="Montserrat"/>
              </a:rPr>
              <a:t>hay</a:t>
            </a:r>
            <a:r>
              <a:rPr sz="1600" spc="-95" dirty="0">
                <a:solidFill>
                  <a:srgbClr val="004386"/>
                </a:solidFill>
                <a:latin typeface="Montserrat Light" pitchFamily="2" charset="77"/>
                <a:cs typeface="Montserrat"/>
              </a:rPr>
              <a:t> </a:t>
            </a:r>
            <a:r>
              <a:rPr sz="1600" spc="-25" dirty="0" err="1">
                <a:solidFill>
                  <a:srgbClr val="004386"/>
                </a:solidFill>
                <a:latin typeface="Montserrat Light" pitchFamily="2" charset="77"/>
                <a:cs typeface="Montserrat"/>
              </a:rPr>
              <a:t>đang</a:t>
            </a:r>
            <a:r>
              <a:rPr sz="1600" spc="-90"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trên</a:t>
            </a:r>
            <a:r>
              <a:rPr sz="1600" spc="-30"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đường</a:t>
            </a:r>
            <a:r>
              <a:rPr sz="1600" spc="-95" dirty="0">
                <a:solidFill>
                  <a:srgbClr val="004386"/>
                </a:solidFill>
                <a:latin typeface="Montserrat Light" pitchFamily="2" charset="77"/>
                <a:cs typeface="Montserrat"/>
              </a:rPr>
              <a:t> </a:t>
            </a:r>
            <a:r>
              <a:rPr sz="1600" spc="-35" dirty="0" err="1">
                <a:solidFill>
                  <a:srgbClr val="004386"/>
                </a:solidFill>
                <a:latin typeface="Montserrat Light" pitchFamily="2" charset="77"/>
                <a:cs typeface="Montserrat"/>
              </a:rPr>
              <a:t>vào</a:t>
            </a:r>
            <a:r>
              <a:rPr sz="1600" spc="-90"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mùa</a:t>
            </a:r>
            <a:r>
              <a:rPr sz="1600" spc="-45"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hè</a:t>
            </a:r>
            <a:r>
              <a:rPr sz="1600" spc="-45" dirty="0">
                <a:solidFill>
                  <a:srgbClr val="004386"/>
                </a:solidFill>
                <a:latin typeface="Montserrat Light" pitchFamily="2" charset="77"/>
                <a:cs typeface="Montserrat"/>
              </a:rPr>
              <a:t> </a:t>
            </a:r>
            <a:r>
              <a:rPr sz="1600" spc="-45" dirty="0" err="1">
                <a:solidFill>
                  <a:srgbClr val="004386"/>
                </a:solidFill>
                <a:latin typeface="Montserrat Light" pitchFamily="2" charset="77"/>
                <a:cs typeface="Montserrat"/>
              </a:rPr>
              <a:t>này</a:t>
            </a:r>
            <a:r>
              <a:rPr sz="1600" spc="-45" dirty="0">
                <a:solidFill>
                  <a:srgbClr val="004386"/>
                </a:solidFill>
                <a:latin typeface="Montserrat Light" pitchFamily="2" charset="77"/>
                <a:cs typeface="Montserrat"/>
              </a:rPr>
              <a:t>,</a:t>
            </a:r>
            <a:r>
              <a:rPr sz="1600" spc="-9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hãy</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luôn</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giữ</a:t>
            </a:r>
            <a:r>
              <a:rPr sz="1600" spc="-95"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cho</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cơ</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thể</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mát</a:t>
            </a:r>
            <a:r>
              <a:rPr sz="1600" spc="-4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mẻ</a:t>
            </a:r>
            <a:r>
              <a:rPr sz="1600" spc="-90" dirty="0">
                <a:solidFill>
                  <a:srgbClr val="004386"/>
                </a:solidFill>
                <a:latin typeface="Montserrat Light" pitchFamily="2" charset="77"/>
                <a:cs typeface="Montserrat"/>
              </a:rPr>
              <a:t> </a:t>
            </a:r>
            <a:r>
              <a:rPr sz="1600" spc="-30" dirty="0" err="1">
                <a:solidFill>
                  <a:srgbClr val="004386"/>
                </a:solidFill>
                <a:latin typeface="Montserrat Light" pitchFamily="2" charset="77"/>
                <a:cs typeface="Montserrat"/>
              </a:rPr>
              <a:t>và</a:t>
            </a:r>
            <a:r>
              <a:rPr sz="1600" spc="-90" dirty="0">
                <a:solidFill>
                  <a:srgbClr val="004386"/>
                </a:solidFill>
                <a:latin typeface="Montserrat Light" pitchFamily="2" charset="77"/>
                <a:cs typeface="Montserrat"/>
              </a:rPr>
              <a:t> </a:t>
            </a:r>
            <a:r>
              <a:rPr sz="1600" spc="-40" dirty="0" err="1">
                <a:solidFill>
                  <a:srgbClr val="004386"/>
                </a:solidFill>
                <a:latin typeface="Montserrat Light" pitchFamily="2" charset="77"/>
                <a:cs typeface="Montserrat"/>
              </a:rPr>
              <a:t>khỏe</a:t>
            </a:r>
            <a:r>
              <a:rPr sz="1600" spc="-95" dirty="0">
                <a:solidFill>
                  <a:srgbClr val="004386"/>
                </a:solidFill>
                <a:latin typeface="Montserrat Light" pitchFamily="2" charset="77"/>
                <a:cs typeface="Montserrat"/>
              </a:rPr>
              <a:t> </a:t>
            </a:r>
            <a:r>
              <a:rPr sz="1600" spc="-50" dirty="0" err="1">
                <a:solidFill>
                  <a:srgbClr val="004386"/>
                </a:solidFill>
                <a:latin typeface="Montserrat Light" pitchFamily="2" charset="77"/>
                <a:cs typeface="Montserrat"/>
              </a:rPr>
              <a:t>mạnh</a:t>
            </a:r>
            <a:r>
              <a:rPr sz="1600" spc="-50" dirty="0">
                <a:solidFill>
                  <a:srgbClr val="004386"/>
                </a:solidFill>
                <a:latin typeface="Montserrat Light" pitchFamily="2" charset="77"/>
                <a:cs typeface="Montserrat"/>
              </a:rPr>
              <a:t>.</a:t>
            </a:r>
            <a:endParaRPr lang="en-AU" sz="1600" dirty="0">
              <a:latin typeface="Montserrat Light" pitchFamily="2" charset="77"/>
              <a:cs typeface="Montserrat"/>
            </a:endParaRPr>
          </a:p>
          <a:p>
            <a:pPr>
              <a:lnSpc>
                <a:spcPct val="100000"/>
              </a:lnSpc>
              <a:spcBef>
                <a:spcPts val="45"/>
              </a:spcBef>
            </a:pPr>
            <a:endParaRPr lang="en-AU" dirty="0">
              <a:latin typeface="Montserrat"/>
              <a:cs typeface="Montserrat"/>
            </a:endParaRPr>
          </a:p>
          <a:p>
            <a:pPr marL="232410">
              <a:lnSpc>
                <a:spcPct val="100000"/>
              </a:lnSpc>
              <a:spcBef>
                <a:spcPts val="5"/>
              </a:spcBef>
            </a:pPr>
            <a:r>
              <a:rPr sz="1400" b="1" spc="100" dirty="0">
                <a:solidFill>
                  <a:srgbClr val="FFFFFF"/>
                </a:solidFill>
                <a:latin typeface="Montserrat" panose="02000505000000020004" pitchFamily="2" charset="77"/>
                <a:cs typeface="Arial"/>
              </a:rPr>
              <a:t>#SUMMERDONERIGHT</a:t>
            </a:r>
            <a:endParaRPr sz="1400" b="1" spc="100" dirty="0">
              <a:latin typeface="Montserrat" panose="02000505000000020004" pitchFamily="2" charset="77"/>
              <a:cs typeface="Arial"/>
            </a:endParaRPr>
          </a:p>
        </p:txBody>
      </p:sp>
      <p:pic>
        <p:nvPicPr>
          <p:cNvPr id="16" name="Graphic 15">
            <a:extLst>
              <a:ext uri="{FF2B5EF4-FFF2-40B4-BE49-F238E27FC236}">
                <a16:creationId xmlns:a16="http://schemas.microsoft.com/office/drawing/2014/main" id="{E2C04633-EE7D-6C41-BC37-70F61D7EE4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499" y="739774"/>
            <a:ext cx="1997075" cy="1556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8897"/>
            <a:ext cx="9144000" cy="5755005"/>
            <a:chOff x="0" y="224218"/>
            <a:chExt cx="9144000" cy="5755005"/>
          </a:xfrm>
        </p:grpSpPr>
        <p:sp>
          <p:nvSpPr>
            <p:cNvPr id="3" name="object 3"/>
            <p:cNvSpPr/>
            <p:nvPr/>
          </p:nvSpPr>
          <p:spPr>
            <a:xfrm>
              <a:off x="0" y="224218"/>
              <a:ext cx="9144000" cy="4587240"/>
            </a:xfrm>
            <a:custGeom>
              <a:avLst/>
              <a:gdLst/>
              <a:ahLst/>
              <a:cxnLst/>
              <a:rect l="l" t="t" r="r" b="b"/>
              <a:pathLst>
                <a:path w="9144000" h="4587240">
                  <a:moveTo>
                    <a:pt x="0" y="4586719"/>
                  </a:moveTo>
                  <a:lnTo>
                    <a:pt x="9144000" y="4586719"/>
                  </a:lnTo>
                  <a:lnTo>
                    <a:pt x="9144000" y="0"/>
                  </a:lnTo>
                  <a:lnTo>
                    <a:pt x="0" y="0"/>
                  </a:lnTo>
                  <a:lnTo>
                    <a:pt x="0" y="4586719"/>
                  </a:lnTo>
                  <a:close/>
                </a:path>
              </a:pathLst>
            </a:custGeom>
            <a:solidFill>
              <a:srgbClr val="EBEBF3"/>
            </a:solidFill>
          </p:spPr>
          <p:txBody>
            <a:bodyPr wrap="square" lIns="0" tIns="0" rIns="0" bIns="0" rtlCol="0"/>
            <a:lstStyle/>
            <a:p>
              <a:endParaRPr/>
            </a:p>
          </p:txBody>
        </p:sp>
        <p:sp>
          <p:nvSpPr>
            <p:cNvPr id="4" name="object 4"/>
            <p:cNvSpPr/>
            <p:nvPr/>
          </p:nvSpPr>
          <p:spPr>
            <a:xfrm>
              <a:off x="0" y="4810937"/>
              <a:ext cx="9144000" cy="1168400"/>
            </a:xfrm>
            <a:custGeom>
              <a:avLst/>
              <a:gdLst/>
              <a:ahLst/>
              <a:cxnLst/>
              <a:rect l="l" t="t" r="r" b="b"/>
              <a:pathLst>
                <a:path w="9144000" h="1168400">
                  <a:moveTo>
                    <a:pt x="9144000" y="0"/>
                  </a:moveTo>
                  <a:lnTo>
                    <a:pt x="0" y="0"/>
                  </a:lnTo>
                  <a:lnTo>
                    <a:pt x="0" y="1168273"/>
                  </a:lnTo>
                  <a:lnTo>
                    <a:pt x="9144000" y="1168273"/>
                  </a:lnTo>
                  <a:lnTo>
                    <a:pt x="9144000" y="0"/>
                  </a:lnTo>
                  <a:close/>
                </a:path>
              </a:pathLst>
            </a:custGeom>
            <a:solidFill>
              <a:srgbClr val="EF3829"/>
            </a:solidFill>
          </p:spPr>
          <p:txBody>
            <a:bodyPr wrap="square" lIns="0" tIns="0" rIns="0" bIns="0" rtlCol="0"/>
            <a:lstStyle/>
            <a:p>
              <a:endParaRPr/>
            </a:p>
          </p:txBody>
        </p:sp>
      </p:grpSp>
      <p:sp>
        <p:nvSpPr>
          <p:cNvPr id="5" name="object 5"/>
          <p:cNvSpPr txBox="1">
            <a:spLocks noGrp="1"/>
          </p:cNvSpPr>
          <p:nvPr>
            <p:ph type="title"/>
          </p:nvPr>
        </p:nvSpPr>
        <p:spPr>
          <a:xfrm>
            <a:off x="727210" y="1066595"/>
            <a:ext cx="5663542" cy="817880"/>
          </a:xfrm>
          <a:prstGeom prst="rect">
            <a:avLst/>
          </a:prstGeom>
        </p:spPr>
        <p:txBody>
          <a:bodyPr vert="horz" wrap="square" lIns="0" tIns="50800" rIns="0" bIns="0" rtlCol="0">
            <a:spAutoFit/>
          </a:bodyPr>
          <a:lstStyle/>
          <a:p>
            <a:pPr marL="12700" marR="5080">
              <a:lnSpc>
                <a:spcPts val="3000"/>
              </a:lnSpc>
              <a:spcBef>
                <a:spcPts val="400"/>
              </a:spcBef>
            </a:pPr>
            <a:r>
              <a:rPr sz="2700" b="1" spc="-20" dirty="0" err="1">
                <a:solidFill>
                  <a:srgbClr val="004386"/>
                </a:solidFill>
                <a:latin typeface="Montserrat" panose="02000505000000020004" pitchFamily="2" charset="77"/>
                <a:cs typeface="Arial"/>
              </a:rPr>
              <a:t>Ghi</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nhớ</a:t>
            </a:r>
            <a:r>
              <a:rPr sz="2700" b="1" spc="-20" dirty="0">
                <a:solidFill>
                  <a:srgbClr val="004386"/>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các</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cách</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bảo</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vệ</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sức</a:t>
            </a:r>
            <a:r>
              <a:rPr sz="2700" b="1" spc="-20" dirty="0">
                <a:solidFill>
                  <a:srgbClr val="EF3829"/>
                </a:solidFill>
                <a:latin typeface="Montserrat" panose="02000505000000020004" pitchFamily="2" charset="77"/>
                <a:cs typeface="Arial"/>
              </a:rPr>
              <a:t> </a:t>
            </a:r>
            <a:r>
              <a:rPr sz="2700" b="1" spc="-20" dirty="0" err="1">
                <a:solidFill>
                  <a:srgbClr val="EF3829"/>
                </a:solidFill>
                <a:latin typeface="Montserrat" panose="02000505000000020004" pitchFamily="2" charset="77"/>
                <a:cs typeface="Arial"/>
              </a:rPr>
              <a:t>khỏe</a:t>
            </a:r>
            <a:r>
              <a:rPr sz="2700" b="1" spc="-20" dirty="0">
                <a:solidFill>
                  <a:srgbClr val="EF3829"/>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vào</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mùa</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hè</a:t>
            </a:r>
            <a:r>
              <a:rPr sz="2700" b="1" spc="-20" dirty="0">
                <a:solidFill>
                  <a:srgbClr val="004386"/>
                </a:solidFill>
                <a:latin typeface="Montserrat" panose="02000505000000020004" pitchFamily="2" charset="77"/>
                <a:cs typeface="Arial"/>
              </a:rPr>
              <a:t> </a:t>
            </a:r>
            <a:r>
              <a:rPr sz="2700" b="1" spc="-20" dirty="0" err="1">
                <a:solidFill>
                  <a:srgbClr val="004386"/>
                </a:solidFill>
                <a:latin typeface="Montserrat" panose="02000505000000020004" pitchFamily="2" charset="77"/>
                <a:cs typeface="Arial"/>
              </a:rPr>
              <a:t>này</a:t>
            </a:r>
            <a:r>
              <a:rPr sz="2700" b="1" spc="-20" dirty="0">
                <a:solidFill>
                  <a:srgbClr val="004386"/>
                </a:solidFill>
                <a:latin typeface="Montserrat" panose="02000505000000020004" pitchFamily="2" charset="77"/>
                <a:cs typeface="Arial"/>
              </a:rPr>
              <a:t> bao </a:t>
            </a:r>
            <a:r>
              <a:rPr sz="2700" b="1" spc="-20" dirty="0" err="1">
                <a:solidFill>
                  <a:srgbClr val="004386"/>
                </a:solidFill>
                <a:latin typeface="Montserrat" panose="02000505000000020004" pitchFamily="2" charset="77"/>
                <a:cs typeface="Arial"/>
              </a:rPr>
              <a:t>gồm</a:t>
            </a:r>
            <a:r>
              <a:rPr sz="2700" b="1" spc="-20" dirty="0">
                <a:solidFill>
                  <a:srgbClr val="004386"/>
                </a:solidFill>
                <a:latin typeface="Montserrat" panose="02000505000000020004" pitchFamily="2" charset="77"/>
                <a:cs typeface="Arial"/>
              </a:rPr>
              <a:t>:</a:t>
            </a:r>
            <a:endParaRPr sz="2700" b="1" spc="-20" dirty="0">
              <a:latin typeface="Montserrat" panose="02000505000000020004" pitchFamily="2" charset="77"/>
              <a:cs typeface="Arial"/>
            </a:endParaRPr>
          </a:p>
        </p:txBody>
      </p:sp>
      <p:sp>
        <p:nvSpPr>
          <p:cNvPr id="12" name="object 12"/>
          <p:cNvSpPr/>
          <p:nvPr/>
        </p:nvSpPr>
        <p:spPr>
          <a:xfrm>
            <a:off x="1728317" y="4599528"/>
            <a:ext cx="5858188" cy="422909"/>
          </a:xfrm>
          <a:custGeom>
            <a:avLst/>
            <a:gdLst/>
            <a:ahLst/>
            <a:cxnLst/>
            <a:rect l="l" t="t" r="r" b="b"/>
            <a:pathLst>
              <a:path w="4790440" h="422910">
                <a:moveTo>
                  <a:pt x="4578705" y="0"/>
                </a:moveTo>
                <a:lnTo>
                  <a:pt x="211416" y="0"/>
                </a:lnTo>
                <a:lnTo>
                  <a:pt x="162940" y="5583"/>
                </a:lnTo>
                <a:lnTo>
                  <a:pt x="118440" y="21488"/>
                </a:lnTo>
                <a:lnTo>
                  <a:pt x="79185" y="46445"/>
                </a:lnTo>
                <a:lnTo>
                  <a:pt x="46445" y="79185"/>
                </a:lnTo>
                <a:lnTo>
                  <a:pt x="21488" y="118440"/>
                </a:lnTo>
                <a:lnTo>
                  <a:pt x="5583" y="162940"/>
                </a:lnTo>
                <a:lnTo>
                  <a:pt x="0" y="211416"/>
                </a:lnTo>
                <a:lnTo>
                  <a:pt x="5583" y="259893"/>
                </a:lnTo>
                <a:lnTo>
                  <a:pt x="21488" y="304393"/>
                </a:lnTo>
                <a:lnTo>
                  <a:pt x="46445" y="343648"/>
                </a:lnTo>
                <a:lnTo>
                  <a:pt x="79185" y="376388"/>
                </a:lnTo>
                <a:lnTo>
                  <a:pt x="118440" y="401345"/>
                </a:lnTo>
                <a:lnTo>
                  <a:pt x="162940" y="417250"/>
                </a:lnTo>
                <a:lnTo>
                  <a:pt x="211416" y="422833"/>
                </a:lnTo>
                <a:lnTo>
                  <a:pt x="4578705" y="422833"/>
                </a:lnTo>
                <a:lnTo>
                  <a:pt x="4627182" y="417250"/>
                </a:lnTo>
                <a:lnTo>
                  <a:pt x="4671682" y="401345"/>
                </a:lnTo>
                <a:lnTo>
                  <a:pt x="4710936" y="376388"/>
                </a:lnTo>
                <a:lnTo>
                  <a:pt x="4743677" y="343648"/>
                </a:lnTo>
                <a:lnTo>
                  <a:pt x="4768634" y="304393"/>
                </a:lnTo>
                <a:lnTo>
                  <a:pt x="4784538" y="259893"/>
                </a:lnTo>
                <a:lnTo>
                  <a:pt x="4790122" y="211416"/>
                </a:lnTo>
                <a:lnTo>
                  <a:pt x="4784538" y="162940"/>
                </a:lnTo>
                <a:lnTo>
                  <a:pt x="4768634" y="118440"/>
                </a:lnTo>
                <a:lnTo>
                  <a:pt x="4743677" y="79185"/>
                </a:lnTo>
                <a:lnTo>
                  <a:pt x="4710936" y="46445"/>
                </a:lnTo>
                <a:lnTo>
                  <a:pt x="4671682" y="21488"/>
                </a:lnTo>
                <a:lnTo>
                  <a:pt x="4627182" y="5583"/>
                </a:lnTo>
                <a:lnTo>
                  <a:pt x="4578705" y="0"/>
                </a:lnTo>
                <a:close/>
              </a:path>
            </a:pathLst>
          </a:custGeom>
          <a:solidFill>
            <a:srgbClr val="FECC00"/>
          </a:solidFill>
        </p:spPr>
        <p:txBody>
          <a:bodyPr wrap="square" lIns="0" tIns="0" rIns="0" bIns="0" rtlCol="0"/>
          <a:lstStyle/>
          <a:p>
            <a:endParaRPr/>
          </a:p>
        </p:txBody>
      </p:sp>
      <p:sp>
        <p:nvSpPr>
          <p:cNvPr id="13" name="object 13"/>
          <p:cNvSpPr txBox="1"/>
          <p:nvPr/>
        </p:nvSpPr>
        <p:spPr>
          <a:xfrm>
            <a:off x="1048716" y="2047247"/>
            <a:ext cx="4977130" cy="2490554"/>
          </a:xfrm>
          <a:prstGeom prst="rect">
            <a:avLst/>
          </a:prstGeom>
        </p:spPr>
        <p:txBody>
          <a:bodyPr vert="horz" wrap="square" lIns="0" tIns="12700" rIns="0" bIns="0" rtlCol="0">
            <a:spAutoFit/>
          </a:bodyPr>
          <a:lstStyle/>
          <a:p>
            <a:pPr marL="12700">
              <a:lnSpc>
                <a:spcPts val="2120"/>
              </a:lnSpc>
              <a:spcAft>
                <a:spcPts val="1200"/>
              </a:spcAft>
            </a:pPr>
            <a:r>
              <a:rPr sz="1400" spc="-40" dirty="0" err="1">
                <a:solidFill>
                  <a:srgbClr val="231F20"/>
                </a:solidFill>
                <a:latin typeface="Montserrat Light" pitchFamily="2" charset="77"/>
                <a:cs typeface="Montserrat"/>
              </a:rPr>
              <a:t>giữ</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ẩm</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uống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nhiều</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nước</a:t>
            </a:r>
            <a:endParaRPr sz="1400" spc="-40" dirty="0">
              <a:latin typeface="Montserrat Light" pitchFamily="2" charset="77"/>
              <a:cs typeface="Montserrat"/>
            </a:endParaRPr>
          </a:p>
          <a:p>
            <a:pPr marL="12700" marR="789940">
              <a:lnSpc>
                <a:spcPts val="2120"/>
              </a:lnSpc>
              <a:spcAft>
                <a:spcPts val="1200"/>
              </a:spcAft>
            </a:pPr>
            <a:r>
              <a:rPr sz="1400" spc="-40" dirty="0" err="1">
                <a:solidFill>
                  <a:srgbClr val="231F20"/>
                </a:solidFill>
                <a:latin typeface="Montserrat Light" pitchFamily="2" charset="77"/>
                <a:cs typeface="Montserrat"/>
              </a:rPr>
              <a:t>giữ</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mát</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hạn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chế</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tiếp</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xúc</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ánh</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nắng</a:t>
            </a:r>
            <a:r>
              <a:rPr sz="1400" spc="-40" dirty="0">
                <a:solidFill>
                  <a:srgbClr val="231F20"/>
                </a:solidFill>
                <a:latin typeface="Montserrat Light" pitchFamily="2" charset="77"/>
                <a:cs typeface="Montserrat"/>
              </a:rPr>
              <a:t> </a:t>
            </a:r>
            <a:endParaRPr lang="en-AU" sz="1400" spc="-40" dirty="0">
              <a:solidFill>
                <a:srgbClr val="231F20"/>
              </a:solidFill>
              <a:latin typeface="Montserrat Light" pitchFamily="2" charset="77"/>
              <a:cs typeface="Montserrat"/>
            </a:endParaRPr>
          </a:p>
          <a:p>
            <a:pPr marL="12700" marR="789940">
              <a:lnSpc>
                <a:spcPts val="2120"/>
              </a:lnSpc>
              <a:spcAft>
                <a:spcPts val="1200"/>
              </a:spcAft>
            </a:pPr>
            <a:r>
              <a:rPr sz="1400" spc="-40" dirty="0" err="1">
                <a:solidFill>
                  <a:srgbClr val="231F20"/>
                </a:solidFill>
                <a:latin typeface="Montserrat Light" pitchFamily="2" charset="77"/>
                <a:cs typeface="Montserrat"/>
              </a:rPr>
              <a:t>quan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tâm</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đến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những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người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khác</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mà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có</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thể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cần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sự</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giúp</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đỡ</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của</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bạn</a:t>
            </a:r>
            <a:endParaRPr sz="1400" spc="-40" dirty="0">
              <a:latin typeface="Montserrat Light" pitchFamily="2" charset="77"/>
              <a:cs typeface="Montserrat"/>
            </a:endParaRPr>
          </a:p>
          <a:p>
            <a:pPr marL="12700" marR="5080">
              <a:lnSpc>
                <a:spcPts val="2120"/>
              </a:lnSpc>
              <a:spcAft>
                <a:spcPts val="1200"/>
              </a:spcAft>
            </a:pPr>
            <a:r>
              <a:rPr lang="ca-ES" sz="1400" spc="-40" dirty="0">
                <a:solidFill>
                  <a:srgbClr val="231F20"/>
                </a:solidFill>
                <a:latin typeface="Montserrat Light" pitchFamily="2" charset="77"/>
                <a:cs typeface="Montserrat"/>
              </a:rPr>
              <a:t>k</a:t>
            </a:r>
            <a:r>
              <a:rPr sz="1400" spc="-40" dirty="0" err="1">
                <a:solidFill>
                  <a:srgbClr val="231F20"/>
                </a:solidFill>
                <a:latin typeface="Montserrat Light" pitchFamily="2" charset="77"/>
                <a:cs typeface="Montserrat"/>
              </a:rPr>
              <a:t>hông</a:t>
            </a:r>
            <a:r>
              <a:rPr sz="1400" spc="-40" dirty="0">
                <a:solidFill>
                  <a:srgbClr val="231F20"/>
                </a:solidFill>
                <a:latin typeface="Montserrat Light" pitchFamily="2" charset="77"/>
                <a:cs typeface="Montserrat"/>
              </a:rPr>
              <a:t> bao </a:t>
            </a:r>
            <a:r>
              <a:rPr sz="1400" spc="-40" dirty="0" err="1">
                <a:solidFill>
                  <a:srgbClr val="231F20"/>
                </a:solidFill>
                <a:latin typeface="Montserrat Light" pitchFamily="2" charset="77"/>
                <a:cs typeface="Montserrat"/>
              </a:rPr>
              <a:t>giờ</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để</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trẻ</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nhỏ</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người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già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và</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vật</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nuôi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trong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xe</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đang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đỗ</a:t>
            </a:r>
            <a:r>
              <a:rPr sz="1400" spc="-40" dirty="0">
                <a:solidFill>
                  <a:srgbClr val="231F20"/>
                </a:solidFill>
                <a:latin typeface="Montserrat Light" pitchFamily="2" charset="77"/>
                <a:cs typeface="Montserrat"/>
              </a:rPr>
              <a:t> </a:t>
            </a:r>
            <a:endParaRPr lang="en-AU" sz="1400" spc="-40" dirty="0">
              <a:solidFill>
                <a:srgbClr val="231F20"/>
              </a:solidFill>
              <a:latin typeface="Montserrat Light" pitchFamily="2" charset="77"/>
              <a:cs typeface="Montserrat"/>
            </a:endParaRPr>
          </a:p>
          <a:p>
            <a:pPr marL="12700" marR="5080">
              <a:lnSpc>
                <a:spcPts val="2120"/>
              </a:lnSpc>
              <a:spcAft>
                <a:spcPts val="1200"/>
              </a:spcAft>
            </a:pPr>
            <a:r>
              <a:rPr lang="ca-ES" sz="1400" spc="-40" dirty="0">
                <a:solidFill>
                  <a:srgbClr val="231F20"/>
                </a:solidFill>
                <a:latin typeface="Montserrat Light" pitchFamily="2" charset="77"/>
                <a:cs typeface="Montserrat"/>
              </a:rPr>
              <a:t>t</a:t>
            </a:r>
            <a:r>
              <a:rPr sz="1400" spc="-40" dirty="0" err="1">
                <a:solidFill>
                  <a:srgbClr val="231F20"/>
                </a:solidFill>
                <a:latin typeface="Montserrat Light" pitchFamily="2" charset="77"/>
                <a:cs typeface="Montserrat"/>
              </a:rPr>
              <a:t>hận</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trọng</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dưới</a:t>
            </a:r>
            <a:r>
              <a:rPr sz="1400" spc="-40" dirty="0">
                <a:solidFill>
                  <a:srgbClr val="231F20"/>
                </a:solidFill>
                <a:latin typeface="Montserrat Light" pitchFamily="2" charset="77"/>
                <a:cs typeface="Montserrat"/>
              </a:rPr>
              <a:t> </a:t>
            </a:r>
            <a:r>
              <a:rPr sz="1400" spc="-40" dirty="0" err="1">
                <a:solidFill>
                  <a:srgbClr val="231F20"/>
                </a:solidFill>
                <a:latin typeface="Montserrat Light" pitchFamily="2" charset="77"/>
                <a:cs typeface="Montserrat"/>
              </a:rPr>
              <a:t>nước</a:t>
            </a:r>
            <a:endParaRPr sz="1400" spc="-40" dirty="0">
              <a:latin typeface="Montserrat Light" pitchFamily="2" charset="77"/>
              <a:cs typeface="Montserrat"/>
            </a:endParaRPr>
          </a:p>
        </p:txBody>
      </p:sp>
      <p:sp>
        <p:nvSpPr>
          <p:cNvPr id="14" name="object 14"/>
          <p:cNvSpPr txBox="1"/>
          <p:nvPr/>
        </p:nvSpPr>
        <p:spPr>
          <a:xfrm>
            <a:off x="759605" y="6156050"/>
            <a:ext cx="8010321" cy="483209"/>
          </a:xfrm>
          <a:prstGeom prst="rect">
            <a:avLst/>
          </a:prstGeom>
        </p:spPr>
        <p:txBody>
          <a:bodyPr vert="horz" wrap="square" lIns="0" tIns="12700" rIns="0" bIns="0" rtlCol="0">
            <a:spAutoFit/>
          </a:bodyPr>
          <a:lstStyle/>
          <a:p>
            <a:pPr marL="29845" marR="5080" indent="-17780">
              <a:lnSpc>
                <a:spcPct val="113100"/>
              </a:lnSpc>
              <a:spcBef>
                <a:spcPts val="100"/>
              </a:spcBef>
            </a:pPr>
            <a:r>
              <a:rPr sz="1400" spc="-20">
                <a:solidFill>
                  <a:srgbClr val="004386"/>
                </a:solidFill>
                <a:latin typeface="Montserrat Light" pitchFamily="2" charset="77"/>
                <a:cs typeface="Montserrat"/>
              </a:rPr>
              <a:t>Nếu bạn cảm thấy không khỏe, hãy gọi </a:t>
            </a:r>
            <a:r>
              <a:rPr sz="1400" b="1" spc="-20">
                <a:solidFill>
                  <a:srgbClr val="004386"/>
                </a:solidFill>
                <a:latin typeface="Montserrat" panose="02000505000000020004" pitchFamily="2" charset="77"/>
                <a:cs typeface="Arial"/>
              </a:rPr>
              <a:t>tổng đài Y TÁ TRỰC theo số 1300 60 60 24</a:t>
            </a:r>
            <a:r>
              <a:rPr sz="1400" spc="-20">
                <a:solidFill>
                  <a:srgbClr val="004386"/>
                </a:solidFill>
                <a:latin typeface="Montserrat Light" pitchFamily="2" charset="77"/>
                <a:cs typeface="Montserrat"/>
              </a:rPr>
              <a:t>, hoặc thăm khám bác sĩ hoặc dược sĩ tại địa phương. Để biết thêm thông tin về cách giữ an toàn khi nắng nóng, hãy truy cập </a:t>
            </a:r>
            <a:r>
              <a:rPr sz="1400" b="1" spc="-20">
                <a:solidFill>
                  <a:srgbClr val="004386"/>
                </a:solidFill>
                <a:latin typeface="Montserrat" panose="02000505000000020004" pitchFamily="2" charset="77"/>
                <a:cs typeface="Arial"/>
              </a:rPr>
              <a:t>betterhealth.vic.gov.au</a:t>
            </a:r>
            <a:endParaRPr sz="1400" b="1" spc="-20">
              <a:latin typeface="Montserrat" panose="02000505000000020004" pitchFamily="2" charset="77"/>
              <a:cs typeface="Arial"/>
            </a:endParaRPr>
          </a:p>
        </p:txBody>
      </p:sp>
      <p:sp>
        <p:nvSpPr>
          <p:cNvPr id="15" name="object 15"/>
          <p:cNvSpPr txBox="1"/>
          <p:nvPr/>
        </p:nvSpPr>
        <p:spPr>
          <a:xfrm>
            <a:off x="860746" y="4675245"/>
            <a:ext cx="7418705" cy="1028615"/>
          </a:xfrm>
          <a:prstGeom prst="rect">
            <a:avLst/>
          </a:prstGeom>
        </p:spPr>
        <p:txBody>
          <a:bodyPr vert="horz" wrap="square" lIns="0" tIns="12700" rIns="0" bIns="0" rtlCol="0">
            <a:spAutoFit/>
          </a:bodyPr>
          <a:lstStyle/>
          <a:p>
            <a:pPr marL="3810" algn="ctr">
              <a:lnSpc>
                <a:spcPct val="100000"/>
              </a:lnSpc>
              <a:spcBef>
                <a:spcPts val="100"/>
              </a:spcBef>
            </a:pPr>
            <a:r>
              <a:rPr sz="1600" b="1" spc="-20">
                <a:solidFill>
                  <a:srgbClr val="EF3829"/>
                </a:solidFill>
                <a:latin typeface="Montserrat" panose="02000505000000020004" pitchFamily="2" charset="77"/>
                <a:cs typeface="Arial"/>
              </a:rPr>
              <a:t>Sốc nhiệt là tình trạng khẩn cấp, đe dọa đến tính mạng</a:t>
            </a:r>
            <a:endParaRPr sz="1600" b="1" spc="-20">
              <a:latin typeface="Montserrat" panose="02000505000000020004" pitchFamily="2" charset="77"/>
              <a:cs typeface="Arial"/>
            </a:endParaRPr>
          </a:p>
          <a:p>
            <a:pPr>
              <a:lnSpc>
                <a:spcPct val="100000"/>
              </a:lnSpc>
              <a:spcBef>
                <a:spcPts val="45"/>
              </a:spcBef>
            </a:pPr>
            <a:endParaRPr sz="1650" b="1" spc="-20">
              <a:latin typeface="Montserrat" panose="02000505000000020004" pitchFamily="2" charset="77"/>
              <a:cs typeface="Arial"/>
            </a:endParaRPr>
          </a:p>
          <a:p>
            <a:pPr marL="12700" marR="5080" algn="ctr">
              <a:lnSpc>
                <a:spcPct val="125000"/>
              </a:lnSpc>
            </a:pPr>
            <a:r>
              <a:rPr sz="1400" b="1" spc="-20">
                <a:solidFill>
                  <a:srgbClr val="FFFFFF"/>
                </a:solidFill>
                <a:latin typeface="Montserrat" panose="02000505000000020004" pitchFamily="2" charset="77"/>
                <a:cs typeface="Arial"/>
              </a:rPr>
              <a:t>Nếu bạn hoặc người khác đang bị co giật, lú lẫn hoặc các triệu chứng giống như đột quỵ, ngã quỵ hoặc bất tỉnh, hãy liên hệ với Triple Zero (000) ngay lập tức.</a:t>
            </a:r>
            <a:endParaRPr sz="1400" b="1" spc="-20">
              <a:latin typeface="Montserrat" panose="02000505000000020004" pitchFamily="2" charset="77"/>
              <a:cs typeface="Arial"/>
            </a:endParaRPr>
          </a:p>
        </p:txBody>
      </p:sp>
      <p:pic>
        <p:nvPicPr>
          <p:cNvPr id="21" name="Picture 20" descr="Logo, icon&#10;&#10;Description automatically generated">
            <a:extLst>
              <a:ext uri="{FF2B5EF4-FFF2-40B4-BE49-F238E27FC236}">
                <a16:creationId xmlns:a16="http://schemas.microsoft.com/office/drawing/2014/main" id="{58A722CE-04DC-CB4A-8E61-FE153121A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332" y="2096492"/>
            <a:ext cx="228889" cy="203457"/>
          </a:xfrm>
          <a:prstGeom prst="rect">
            <a:avLst/>
          </a:prstGeom>
        </p:spPr>
      </p:pic>
      <p:pic>
        <p:nvPicPr>
          <p:cNvPr id="22" name="Picture 21" descr="Logo, icon&#10;&#10;Description automatically generated">
            <a:extLst>
              <a:ext uri="{FF2B5EF4-FFF2-40B4-BE49-F238E27FC236}">
                <a16:creationId xmlns:a16="http://schemas.microsoft.com/office/drawing/2014/main" id="{BA4508F0-BBA1-FE40-80C1-C867545627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10" y="2535563"/>
            <a:ext cx="228889" cy="203457"/>
          </a:xfrm>
          <a:prstGeom prst="rect">
            <a:avLst/>
          </a:prstGeom>
        </p:spPr>
      </p:pic>
      <p:pic>
        <p:nvPicPr>
          <p:cNvPr id="23" name="Picture 22" descr="Logo, icon&#10;&#10;Description automatically generated">
            <a:extLst>
              <a:ext uri="{FF2B5EF4-FFF2-40B4-BE49-F238E27FC236}">
                <a16:creationId xmlns:a16="http://schemas.microsoft.com/office/drawing/2014/main" id="{C9DE254D-8C60-C04C-9320-6A6124780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10" y="2965335"/>
            <a:ext cx="228889" cy="203457"/>
          </a:xfrm>
          <a:prstGeom prst="rect">
            <a:avLst/>
          </a:prstGeom>
        </p:spPr>
      </p:pic>
      <p:pic>
        <p:nvPicPr>
          <p:cNvPr id="24" name="Picture 23" descr="Logo, icon&#10;&#10;Description automatically generated">
            <a:extLst>
              <a:ext uri="{FF2B5EF4-FFF2-40B4-BE49-F238E27FC236}">
                <a16:creationId xmlns:a16="http://schemas.microsoft.com/office/drawing/2014/main" id="{88B1AC98-9941-3B45-8908-87CC6AED6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456" y="3621422"/>
            <a:ext cx="228889" cy="203457"/>
          </a:xfrm>
          <a:prstGeom prst="rect">
            <a:avLst/>
          </a:prstGeom>
        </p:spPr>
      </p:pic>
      <p:pic>
        <p:nvPicPr>
          <p:cNvPr id="25" name="Picture 24" descr="Logo, icon&#10;&#10;Description automatically generated">
            <a:extLst>
              <a:ext uri="{FF2B5EF4-FFF2-40B4-BE49-F238E27FC236}">
                <a16:creationId xmlns:a16="http://schemas.microsoft.com/office/drawing/2014/main" id="{A6DF7B6B-8334-B544-9986-B54020A1C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20" y="4333774"/>
            <a:ext cx="228889" cy="203457"/>
          </a:xfrm>
          <a:prstGeom prst="rect">
            <a:avLst/>
          </a:prstGeom>
        </p:spPr>
      </p:pic>
      <p:pic>
        <p:nvPicPr>
          <p:cNvPr id="27" name="Picture 26">
            <a:extLst>
              <a:ext uri="{FF2B5EF4-FFF2-40B4-BE49-F238E27FC236}">
                <a16:creationId xmlns:a16="http://schemas.microsoft.com/office/drawing/2014/main" id="{CD87C8F7-3419-B645-A01C-2FCF24B4A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51"/>
            <a:ext cx="9144000" cy="762000"/>
          </a:xfrm>
          <a:prstGeom prst="rect">
            <a:avLst/>
          </a:prstGeom>
        </p:spPr>
      </p:pic>
      <p:pic>
        <p:nvPicPr>
          <p:cNvPr id="30" name="Picture 29" descr="Icon&#10;&#10;Description automatically generated">
            <a:extLst>
              <a:ext uri="{FF2B5EF4-FFF2-40B4-BE49-F238E27FC236}">
                <a16:creationId xmlns:a16="http://schemas.microsoft.com/office/drawing/2014/main" id="{CEEB986A-647E-034F-B25F-EFCD5DCA6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400" y="1451905"/>
            <a:ext cx="2552700" cy="2565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9144000" cy="7020559"/>
            <a:chOff x="0" y="1"/>
            <a:chExt cx="9144000" cy="7020559"/>
          </a:xfrm>
        </p:grpSpPr>
        <p:sp>
          <p:nvSpPr>
            <p:cNvPr id="3" name="object 3"/>
            <p:cNvSpPr/>
            <p:nvPr/>
          </p:nvSpPr>
          <p:spPr>
            <a:xfrm>
              <a:off x="0" y="180009"/>
              <a:ext cx="9144000" cy="6840220"/>
            </a:xfrm>
            <a:custGeom>
              <a:avLst/>
              <a:gdLst/>
              <a:ahLst/>
              <a:cxnLst/>
              <a:rect l="l" t="t" r="r" b="b"/>
              <a:pathLst>
                <a:path w="9144000" h="6840220">
                  <a:moveTo>
                    <a:pt x="9144000" y="0"/>
                  </a:moveTo>
                  <a:lnTo>
                    <a:pt x="0" y="0"/>
                  </a:lnTo>
                  <a:lnTo>
                    <a:pt x="0" y="6839991"/>
                  </a:lnTo>
                  <a:lnTo>
                    <a:pt x="9144000" y="6839991"/>
                  </a:lnTo>
                  <a:lnTo>
                    <a:pt x="9144000" y="0"/>
                  </a:lnTo>
                  <a:close/>
                </a:path>
              </a:pathLst>
            </a:custGeom>
            <a:solidFill>
              <a:srgbClr val="004386"/>
            </a:solidFill>
          </p:spPr>
          <p:txBody>
            <a:bodyPr wrap="square" lIns="0" tIns="0" rIns="0" bIns="0" rtlCol="0"/>
            <a:lstStyle/>
            <a:p>
              <a:endParaRPr/>
            </a:p>
          </p:txBody>
        </p:sp>
        <p:sp>
          <p:nvSpPr>
            <p:cNvPr id="4" name="object 4"/>
            <p:cNvSpPr/>
            <p:nvPr/>
          </p:nvSpPr>
          <p:spPr>
            <a:xfrm>
              <a:off x="0" y="1"/>
              <a:ext cx="3861435" cy="4932045"/>
            </a:xfrm>
            <a:custGeom>
              <a:avLst/>
              <a:gdLst/>
              <a:ahLst/>
              <a:cxnLst/>
              <a:rect l="l" t="t" r="r" b="b"/>
              <a:pathLst>
                <a:path w="3861435" h="4932045">
                  <a:moveTo>
                    <a:pt x="3861003" y="0"/>
                  </a:moveTo>
                  <a:lnTo>
                    <a:pt x="0" y="0"/>
                  </a:lnTo>
                  <a:lnTo>
                    <a:pt x="3988" y="812918"/>
                  </a:lnTo>
                  <a:lnTo>
                    <a:pt x="3848" y="2503592"/>
                  </a:lnTo>
                  <a:lnTo>
                    <a:pt x="1993" y="4175468"/>
                  </a:lnTo>
                  <a:lnTo>
                    <a:pt x="838" y="4931994"/>
                  </a:lnTo>
                  <a:lnTo>
                    <a:pt x="3861003" y="0"/>
                  </a:lnTo>
                  <a:close/>
                </a:path>
              </a:pathLst>
            </a:custGeom>
            <a:solidFill>
              <a:srgbClr val="FFFFFF"/>
            </a:solidFill>
          </p:spPr>
          <p:txBody>
            <a:bodyPr wrap="square" lIns="0" tIns="0" rIns="0" bIns="0" rtlCol="0"/>
            <a:lstStyle/>
            <a:p>
              <a:endParaRPr/>
            </a:p>
          </p:txBody>
        </p:sp>
      </p:grpSp>
      <p:sp>
        <p:nvSpPr>
          <p:cNvPr id="5" name="object 5"/>
          <p:cNvSpPr txBox="1"/>
          <p:nvPr/>
        </p:nvSpPr>
        <p:spPr>
          <a:xfrm>
            <a:off x="3255666" y="6235525"/>
            <a:ext cx="5337005" cy="335989"/>
          </a:xfrm>
          <a:prstGeom prst="rect">
            <a:avLst/>
          </a:prstGeom>
        </p:spPr>
        <p:txBody>
          <a:bodyPr vert="horz" wrap="square" lIns="0" tIns="12700" rIns="0" bIns="0" rtlCol="0">
            <a:spAutoFit/>
          </a:bodyPr>
          <a:lstStyle/>
          <a:p>
            <a:pPr marL="12700">
              <a:lnSpc>
                <a:spcPct val="100000"/>
              </a:lnSpc>
              <a:spcBef>
                <a:spcPts val="100"/>
              </a:spcBef>
            </a:pPr>
            <a:r>
              <a:rPr sz="2100" spc="-40" dirty="0">
                <a:solidFill>
                  <a:srgbClr val="FFFFFF"/>
                </a:solidFill>
                <a:latin typeface="Montserrat Light" pitchFamily="2" charset="77"/>
                <a:cs typeface="Montserrat"/>
              </a:rPr>
              <a:t>Ambulance </a:t>
            </a:r>
            <a:r>
              <a:rPr sz="2100" dirty="0">
                <a:solidFill>
                  <a:srgbClr val="FFFFFF"/>
                </a:solidFill>
                <a:latin typeface="Montserrat Light" pitchFamily="2" charset="77"/>
                <a:cs typeface="Montserrat"/>
              </a:rPr>
              <a:t>Victoria </a:t>
            </a:r>
            <a:r>
              <a:rPr sz="2100" b="1" spc="105" dirty="0" err="1">
                <a:solidFill>
                  <a:srgbClr val="FFFFFF"/>
                </a:solidFill>
                <a:latin typeface="Montserrat" panose="02000505000000020004" pitchFamily="2" charset="77"/>
                <a:cs typeface="Arial"/>
              </a:rPr>
              <a:t>cảm</a:t>
            </a:r>
            <a:r>
              <a:rPr sz="2100" b="1" spc="105" dirty="0">
                <a:solidFill>
                  <a:srgbClr val="FFFFFF"/>
                </a:solidFill>
                <a:latin typeface="Montserrat" panose="02000505000000020004" pitchFamily="2" charset="77"/>
                <a:cs typeface="Arial"/>
              </a:rPr>
              <a:t> </a:t>
            </a:r>
            <a:r>
              <a:rPr sz="2100" b="1" spc="105" dirty="0" err="1">
                <a:solidFill>
                  <a:srgbClr val="FFFFFF"/>
                </a:solidFill>
                <a:latin typeface="Montserrat" panose="02000505000000020004" pitchFamily="2" charset="77"/>
                <a:cs typeface="Arial"/>
              </a:rPr>
              <a:t>ơn</a:t>
            </a:r>
            <a:r>
              <a:rPr sz="2100" b="1" spc="105" dirty="0">
                <a:solidFill>
                  <a:srgbClr val="FFFFFF"/>
                </a:solidFill>
                <a:latin typeface="Montserrat" panose="02000505000000020004" pitchFamily="2" charset="77"/>
                <a:cs typeface="Arial"/>
              </a:rPr>
              <a:t> </a:t>
            </a:r>
            <a:r>
              <a:rPr sz="2100" b="1" spc="105" dirty="0" err="1">
                <a:solidFill>
                  <a:srgbClr val="FFFFFF"/>
                </a:solidFill>
                <a:latin typeface="Montserrat" panose="02000505000000020004" pitchFamily="2" charset="77"/>
                <a:cs typeface="Arial"/>
              </a:rPr>
              <a:t>bạn</a:t>
            </a:r>
            <a:r>
              <a:rPr sz="2100" b="1" spc="-280" dirty="0">
                <a:solidFill>
                  <a:srgbClr val="FFFFFF"/>
                </a:solidFill>
                <a:latin typeface="Montserrat" panose="02000505000000020004" pitchFamily="2" charset="77"/>
                <a:cs typeface="Arial"/>
              </a:rPr>
              <a:t> </a:t>
            </a:r>
            <a:r>
              <a:rPr sz="2100" b="1" spc="55" dirty="0" err="1">
                <a:solidFill>
                  <a:srgbClr val="FFFFFF"/>
                </a:solidFill>
                <a:latin typeface="Montserrat" panose="02000505000000020004" pitchFamily="2" charset="77"/>
                <a:cs typeface="Arial"/>
              </a:rPr>
              <a:t>đã</a:t>
            </a:r>
            <a:r>
              <a:rPr sz="2100" b="1" spc="55" dirty="0">
                <a:solidFill>
                  <a:srgbClr val="FFFFFF"/>
                </a:solidFill>
                <a:latin typeface="Montserrat" panose="02000505000000020004" pitchFamily="2" charset="77"/>
                <a:cs typeface="Arial"/>
              </a:rPr>
              <a:t> </a:t>
            </a:r>
            <a:r>
              <a:rPr sz="2100" b="1" spc="55" dirty="0" err="1">
                <a:solidFill>
                  <a:srgbClr val="FFFFFF"/>
                </a:solidFill>
                <a:latin typeface="Montserrat" panose="02000505000000020004" pitchFamily="2" charset="77"/>
                <a:cs typeface="Arial"/>
              </a:rPr>
              <a:t>đọc</a:t>
            </a:r>
            <a:endParaRPr sz="2100" b="1" dirty="0">
              <a:latin typeface="Montserrat" panose="02000505000000020004" pitchFamily="2" charset="77"/>
              <a:cs typeface="Arial"/>
            </a:endParaRPr>
          </a:p>
        </p:txBody>
      </p:sp>
      <p:sp>
        <p:nvSpPr>
          <p:cNvPr id="45" name="object 45"/>
          <p:cNvSpPr/>
          <p:nvPr/>
        </p:nvSpPr>
        <p:spPr>
          <a:xfrm>
            <a:off x="3" y="3"/>
            <a:ext cx="9144000" cy="230504"/>
          </a:xfrm>
          <a:custGeom>
            <a:avLst/>
            <a:gdLst/>
            <a:ahLst/>
            <a:cxnLst/>
            <a:rect l="l" t="t" r="r" b="b"/>
            <a:pathLst>
              <a:path w="9144000" h="230504">
                <a:moveTo>
                  <a:pt x="9144000" y="0"/>
                </a:moveTo>
                <a:lnTo>
                  <a:pt x="9026232" y="0"/>
                </a:lnTo>
                <a:lnTo>
                  <a:pt x="8973921" y="132486"/>
                </a:lnTo>
                <a:lnTo>
                  <a:pt x="8906192" y="132486"/>
                </a:lnTo>
                <a:lnTo>
                  <a:pt x="8958503" y="0"/>
                </a:lnTo>
                <a:lnTo>
                  <a:pt x="8888349" y="0"/>
                </a:lnTo>
                <a:lnTo>
                  <a:pt x="8836037" y="132486"/>
                </a:lnTo>
                <a:lnTo>
                  <a:pt x="8768308" y="132486"/>
                </a:lnTo>
                <a:lnTo>
                  <a:pt x="8820619" y="0"/>
                </a:lnTo>
                <a:lnTo>
                  <a:pt x="8750452" y="0"/>
                </a:lnTo>
                <a:lnTo>
                  <a:pt x="8698128" y="132486"/>
                </a:lnTo>
                <a:lnTo>
                  <a:pt x="8630399" y="132486"/>
                </a:lnTo>
                <a:lnTo>
                  <a:pt x="8682710" y="0"/>
                </a:lnTo>
                <a:lnTo>
                  <a:pt x="8612555" y="0"/>
                </a:lnTo>
                <a:lnTo>
                  <a:pt x="8560244" y="132486"/>
                </a:lnTo>
                <a:lnTo>
                  <a:pt x="8492515" y="132486"/>
                </a:lnTo>
                <a:lnTo>
                  <a:pt x="8544826" y="0"/>
                </a:lnTo>
                <a:lnTo>
                  <a:pt x="0" y="0"/>
                </a:lnTo>
                <a:lnTo>
                  <a:pt x="0" y="230390"/>
                </a:lnTo>
                <a:lnTo>
                  <a:pt x="9144000" y="230390"/>
                </a:lnTo>
                <a:lnTo>
                  <a:pt x="9144000" y="0"/>
                </a:lnTo>
                <a:close/>
              </a:path>
            </a:pathLst>
          </a:custGeom>
          <a:solidFill>
            <a:srgbClr val="EF3829"/>
          </a:solidFill>
        </p:spPr>
        <p:txBody>
          <a:bodyPr wrap="square" lIns="0" tIns="0" rIns="0" bIns="0" rtlCol="0"/>
          <a:lstStyle/>
          <a:p>
            <a:endParaRPr/>
          </a:p>
        </p:txBody>
      </p:sp>
      <p:pic>
        <p:nvPicPr>
          <p:cNvPr id="47" name="Graphic 46">
            <a:extLst>
              <a:ext uri="{FF2B5EF4-FFF2-40B4-BE49-F238E27FC236}">
                <a16:creationId xmlns:a16="http://schemas.microsoft.com/office/drawing/2014/main" id="{25E68444-4563-264D-B0EB-BB81926CFA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627" y="739774"/>
            <a:ext cx="1997075" cy="1556775"/>
          </a:xfrm>
          <a:prstGeom prst="rect">
            <a:avLst/>
          </a:prstGeom>
        </p:spPr>
      </p:pic>
      <p:pic>
        <p:nvPicPr>
          <p:cNvPr id="50" name="Picture 49" descr="Icon&#10;&#10;Description automatically generated">
            <a:extLst>
              <a:ext uri="{FF2B5EF4-FFF2-40B4-BE49-F238E27FC236}">
                <a16:creationId xmlns:a16="http://schemas.microsoft.com/office/drawing/2014/main" id="{D713075F-4252-B246-B51C-0F483A2FB2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491" y="2344965"/>
            <a:ext cx="3175000" cy="3175000"/>
          </a:xfrm>
          <a:prstGeom prst="rect">
            <a:avLst/>
          </a:prstGeom>
        </p:spPr>
      </p:pic>
      <p:sp>
        <p:nvSpPr>
          <p:cNvPr id="27" name="object 27"/>
          <p:cNvSpPr/>
          <p:nvPr/>
        </p:nvSpPr>
        <p:spPr>
          <a:xfrm>
            <a:off x="2491992" y="2377807"/>
            <a:ext cx="4250452" cy="1450340"/>
          </a:xfrm>
          <a:custGeom>
            <a:avLst/>
            <a:gdLst/>
            <a:ahLst/>
            <a:cxnLst/>
            <a:rect l="l" t="t" r="r" b="b"/>
            <a:pathLst>
              <a:path w="3772535" h="1450339">
                <a:moveTo>
                  <a:pt x="3771989" y="360006"/>
                </a:moveTo>
                <a:lnTo>
                  <a:pt x="3768712" y="311162"/>
                </a:lnTo>
                <a:lnTo>
                  <a:pt x="3759136" y="264299"/>
                </a:lnTo>
                <a:lnTo>
                  <a:pt x="3743706" y="219875"/>
                </a:lnTo>
                <a:lnTo>
                  <a:pt x="3722840" y="178308"/>
                </a:lnTo>
                <a:lnTo>
                  <a:pt x="3696982" y="140017"/>
                </a:lnTo>
                <a:lnTo>
                  <a:pt x="3666553" y="105448"/>
                </a:lnTo>
                <a:lnTo>
                  <a:pt x="3631984" y="75018"/>
                </a:lnTo>
                <a:lnTo>
                  <a:pt x="3593693" y="49149"/>
                </a:lnTo>
                <a:lnTo>
                  <a:pt x="3552126" y="28295"/>
                </a:lnTo>
                <a:lnTo>
                  <a:pt x="3507702" y="12865"/>
                </a:lnTo>
                <a:lnTo>
                  <a:pt x="3460851" y="3289"/>
                </a:lnTo>
                <a:lnTo>
                  <a:pt x="3411994" y="0"/>
                </a:lnTo>
                <a:lnTo>
                  <a:pt x="359994" y="0"/>
                </a:lnTo>
                <a:lnTo>
                  <a:pt x="311150" y="3289"/>
                </a:lnTo>
                <a:lnTo>
                  <a:pt x="264299" y="12865"/>
                </a:lnTo>
                <a:lnTo>
                  <a:pt x="219875" y="28295"/>
                </a:lnTo>
                <a:lnTo>
                  <a:pt x="178308" y="49149"/>
                </a:lnTo>
                <a:lnTo>
                  <a:pt x="140017" y="75018"/>
                </a:lnTo>
                <a:lnTo>
                  <a:pt x="105448" y="105448"/>
                </a:lnTo>
                <a:lnTo>
                  <a:pt x="75018" y="140017"/>
                </a:lnTo>
                <a:lnTo>
                  <a:pt x="49149" y="178308"/>
                </a:lnTo>
                <a:lnTo>
                  <a:pt x="28295" y="219875"/>
                </a:lnTo>
                <a:lnTo>
                  <a:pt x="12865" y="264299"/>
                </a:lnTo>
                <a:lnTo>
                  <a:pt x="3289" y="311162"/>
                </a:lnTo>
                <a:lnTo>
                  <a:pt x="0" y="360006"/>
                </a:lnTo>
                <a:lnTo>
                  <a:pt x="0" y="683996"/>
                </a:lnTo>
                <a:lnTo>
                  <a:pt x="3289" y="732853"/>
                </a:lnTo>
                <a:lnTo>
                  <a:pt x="12865" y="779703"/>
                </a:lnTo>
                <a:lnTo>
                  <a:pt x="28295" y="824128"/>
                </a:lnTo>
                <a:lnTo>
                  <a:pt x="49149" y="865708"/>
                </a:lnTo>
                <a:lnTo>
                  <a:pt x="75018" y="903986"/>
                </a:lnTo>
                <a:lnTo>
                  <a:pt x="105448" y="938568"/>
                </a:lnTo>
                <a:lnTo>
                  <a:pt x="140017" y="968997"/>
                </a:lnTo>
                <a:lnTo>
                  <a:pt x="178308" y="994854"/>
                </a:lnTo>
                <a:lnTo>
                  <a:pt x="219875" y="1015720"/>
                </a:lnTo>
                <a:lnTo>
                  <a:pt x="264299" y="1031151"/>
                </a:lnTo>
                <a:lnTo>
                  <a:pt x="311150" y="1040714"/>
                </a:lnTo>
                <a:lnTo>
                  <a:pt x="359994" y="1044003"/>
                </a:lnTo>
                <a:lnTo>
                  <a:pt x="2403640" y="1044003"/>
                </a:lnTo>
                <a:lnTo>
                  <a:pt x="2808922" y="1405140"/>
                </a:lnTo>
                <a:lnTo>
                  <a:pt x="2848483" y="1433995"/>
                </a:lnTo>
                <a:lnTo>
                  <a:pt x="2885617" y="1448854"/>
                </a:lnTo>
                <a:lnTo>
                  <a:pt x="2919196" y="1450187"/>
                </a:lnTo>
                <a:lnTo>
                  <a:pt x="2948127" y="1438414"/>
                </a:lnTo>
                <a:lnTo>
                  <a:pt x="2971254" y="1414030"/>
                </a:lnTo>
                <a:lnTo>
                  <a:pt x="2987484" y="1377480"/>
                </a:lnTo>
                <a:lnTo>
                  <a:pt x="2995676" y="1329207"/>
                </a:lnTo>
                <a:lnTo>
                  <a:pt x="3015272" y="1051445"/>
                </a:lnTo>
                <a:lnTo>
                  <a:pt x="3015196" y="1044003"/>
                </a:lnTo>
                <a:lnTo>
                  <a:pt x="3411994" y="1044003"/>
                </a:lnTo>
                <a:lnTo>
                  <a:pt x="3460851" y="1040714"/>
                </a:lnTo>
                <a:lnTo>
                  <a:pt x="3507702" y="1031151"/>
                </a:lnTo>
                <a:lnTo>
                  <a:pt x="3552126" y="1015720"/>
                </a:lnTo>
                <a:lnTo>
                  <a:pt x="3593693" y="994854"/>
                </a:lnTo>
                <a:lnTo>
                  <a:pt x="3631984" y="968997"/>
                </a:lnTo>
                <a:lnTo>
                  <a:pt x="3666553" y="938568"/>
                </a:lnTo>
                <a:lnTo>
                  <a:pt x="3696982" y="903986"/>
                </a:lnTo>
                <a:lnTo>
                  <a:pt x="3722840" y="865708"/>
                </a:lnTo>
                <a:lnTo>
                  <a:pt x="3743706" y="824128"/>
                </a:lnTo>
                <a:lnTo>
                  <a:pt x="3759136" y="779703"/>
                </a:lnTo>
                <a:lnTo>
                  <a:pt x="3768712" y="732853"/>
                </a:lnTo>
                <a:lnTo>
                  <a:pt x="3771989" y="683996"/>
                </a:lnTo>
                <a:lnTo>
                  <a:pt x="3771989" y="360006"/>
                </a:lnTo>
                <a:close/>
              </a:path>
            </a:pathLst>
          </a:custGeom>
          <a:solidFill>
            <a:srgbClr val="EF3829"/>
          </a:solidFill>
        </p:spPr>
        <p:txBody>
          <a:bodyPr wrap="square" lIns="0" tIns="0" rIns="0" bIns="0" rtlCol="0"/>
          <a:lstStyle/>
          <a:p>
            <a:endParaRPr/>
          </a:p>
        </p:txBody>
      </p:sp>
      <p:sp>
        <p:nvSpPr>
          <p:cNvPr id="28" name="object 28"/>
          <p:cNvSpPr txBox="1">
            <a:spLocks noGrp="1"/>
          </p:cNvSpPr>
          <p:nvPr>
            <p:ph type="title"/>
          </p:nvPr>
        </p:nvSpPr>
        <p:spPr>
          <a:xfrm>
            <a:off x="2707113" y="2471504"/>
            <a:ext cx="3861435" cy="833562"/>
          </a:xfrm>
          <a:prstGeom prst="rect">
            <a:avLst/>
          </a:prstGeom>
        </p:spPr>
        <p:txBody>
          <a:bodyPr vert="horz" wrap="square" lIns="0" tIns="12700" rIns="0" bIns="0" rtlCol="0">
            <a:spAutoFit/>
          </a:bodyPr>
          <a:lstStyle/>
          <a:p>
            <a:pPr marL="96520">
              <a:lnSpc>
                <a:spcPts val="3240"/>
              </a:lnSpc>
              <a:spcBef>
                <a:spcPts val="100"/>
              </a:spcBef>
            </a:pPr>
            <a:r>
              <a:rPr sz="2800" b="1" spc="-20" dirty="0" err="1">
                <a:latin typeface="Montserrat" panose="02000505000000020004" pitchFamily="2" charset="77"/>
              </a:rPr>
              <a:t>Vui</a:t>
            </a:r>
            <a:r>
              <a:rPr sz="2800" b="1" spc="-20" dirty="0">
                <a:latin typeface="Montserrat" panose="02000505000000020004" pitchFamily="2" charset="77"/>
              </a:rPr>
              <a:t> </a:t>
            </a:r>
            <a:r>
              <a:rPr sz="2800" b="1" spc="-20" dirty="0" err="1">
                <a:latin typeface="Montserrat" panose="02000505000000020004" pitchFamily="2" charset="77"/>
              </a:rPr>
              <a:t>chơi</a:t>
            </a:r>
            <a:r>
              <a:rPr sz="2800" b="1" spc="-20" dirty="0">
                <a:latin typeface="Montserrat" panose="02000505000000020004" pitchFamily="2" charset="77"/>
              </a:rPr>
              <a:t> </a:t>
            </a:r>
            <a:r>
              <a:rPr sz="2800" b="1" spc="-20" dirty="0" err="1">
                <a:latin typeface="Montserrat" panose="02000505000000020004" pitchFamily="2" charset="77"/>
              </a:rPr>
              <a:t>trách</a:t>
            </a:r>
            <a:r>
              <a:rPr sz="2800" b="1" spc="-20" dirty="0">
                <a:latin typeface="Montserrat" panose="02000505000000020004" pitchFamily="2" charset="77"/>
              </a:rPr>
              <a:t> </a:t>
            </a:r>
            <a:r>
              <a:rPr sz="2800" b="1" spc="-20" dirty="0" err="1">
                <a:latin typeface="Montserrat" panose="02000505000000020004" pitchFamily="2" charset="77"/>
              </a:rPr>
              <a:t>nhiệm</a:t>
            </a:r>
            <a:endParaRPr sz="2800" b="1" spc="-20" dirty="0">
              <a:latin typeface="Montserrat" panose="02000505000000020004" pitchFamily="2" charset="77"/>
            </a:endParaRPr>
          </a:p>
          <a:p>
            <a:pPr marL="96520">
              <a:lnSpc>
                <a:spcPts val="3240"/>
              </a:lnSpc>
            </a:pPr>
            <a:r>
              <a:rPr sz="2800" b="1" spc="-20" dirty="0" err="1">
                <a:latin typeface="Montserrat" panose="02000505000000020004" pitchFamily="2" charset="77"/>
                <a:cs typeface="Arial"/>
              </a:rPr>
              <a:t>Thông</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minh</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đón</a:t>
            </a:r>
            <a:r>
              <a:rPr sz="2800" b="1" spc="-20" dirty="0">
                <a:latin typeface="Montserrat" panose="02000505000000020004" pitchFamily="2" charset="77"/>
                <a:cs typeface="Arial"/>
              </a:rPr>
              <a:t> </a:t>
            </a:r>
            <a:r>
              <a:rPr sz="2800" b="1" spc="-20" dirty="0" err="1">
                <a:latin typeface="Montserrat" panose="02000505000000020004" pitchFamily="2" charset="77"/>
                <a:cs typeface="Arial"/>
              </a:rPr>
              <a:t>hè</a:t>
            </a:r>
            <a:endParaRPr sz="2800" b="1" spc="-20" dirty="0">
              <a:latin typeface="Montserrat" panose="02000505000000020004" pitchFamily="2" charset="77"/>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40E0CD-0474-6648-8F5D-188F5FC0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7010400"/>
          </a:xfrm>
          <a:prstGeom prst="rect">
            <a:avLst/>
          </a:prstGeom>
        </p:spPr>
      </p:pic>
      <p:sp>
        <p:nvSpPr>
          <p:cNvPr id="8" name="object 8"/>
          <p:cNvSpPr txBox="1">
            <a:spLocks noGrp="1"/>
          </p:cNvSpPr>
          <p:nvPr>
            <p:ph type="title"/>
          </p:nvPr>
        </p:nvSpPr>
        <p:spPr>
          <a:xfrm>
            <a:off x="702000" y="1582586"/>
            <a:ext cx="5470200" cy="553998"/>
          </a:xfrm>
          <a:prstGeom prst="rect">
            <a:avLst/>
          </a:prstGeom>
        </p:spPr>
        <p:txBody>
          <a:bodyPr vert="horz" wrap="square" lIns="0" tIns="15240" rIns="0" bIns="0" rtlCol="0">
            <a:spAutoFit/>
          </a:bodyPr>
          <a:lstStyle/>
          <a:p>
            <a:pPr marL="12700">
              <a:lnSpc>
                <a:spcPct val="100000"/>
              </a:lnSpc>
              <a:spcBef>
                <a:spcPts val="120"/>
              </a:spcBef>
            </a:pPr>
            <a:r>
              <a:rPr sz="3500" b="1" spc="-20">
                <a:solidFill>
                  <a:srgbClr val="004386"/>
                </a:solidFill>
                <a:latin typeface="Montserrat" panose="02000505000000020004" pitchFamily="2" charset="77"/>
                <a:cs typeface="Arial"/>
              </a:rPr>
              <a:t>Các bệnh do nhiệt</a:t>
            </a:r>
            <a:endParaRPr sz="3500" b="1" spc="-20">
              <a:latin typeface="Montserrat" panose="02000505000000020004" pitchFamily="2" charset="77"/>
              <a:cs typeface="Arial"/>
            </a:endParaRPr>
          </a:p>
        </p:txBody>
      </p:sp>
      <p:sp>
        <p:nvSpPr>
          <p:cNvPr id="9" name="object 9"/>
          <p:cNvSpPr txBox="1"/>
          <p:nvPr/>
        </p:nvSpPr>
        <p:spPr>
          <a:xfrm>
            <a:off x="701999" y="2643603"/>
            <a:ext cx="4201597" cy="1865319"/>
          </a:xfrm>
          <a:prstGeom prst="rect">
            <a:avLst/>
          </a:prstGeom>
        </p:spPr>
        <p:txBody>
          <a:bodyPr vert="horz" wrap="square" lIns="0" tIns="12700" rIns="0" bIns="0" rtlCol="0">
            <a:spAutoFit/>
          </a:bodyPr>
          <a:lstStyle/>
          <a:p>
            <a:pPr marL="380365" marR="1454785" indent="-368300">
              <a:lnSpc>
                <a:spcPts val="2220"/>
              </a:lnSpc>
              <a:spcAft>
                <a:spcPts val="1200"/>
              </a:spcAft>
            </a:pPr>
            <a:r>
              <a:rPr sz="1600" b="1" spc="90" dirty="0" err="1">
                <a:solidFill>
                  <a:srgbClr val="004386"/>
                </a:solidFill>
                <a:latin typeface="Montserrat" panose="02000505000000020004" pitchFamily="2" charset="77"/>
                <a:cs typeface="Arial"/>
              </a:rPr>
              <a:t>Nhiệt</a:t>
            </a:r>
            <a:r>
              <a:rPr sz="1600" b="1" spc="90" dirty="0">
                <a:solidFill>
                  <a:srgbClr val="004386"/>
                </a:solidFill>
                <a:latin typeface="Montserrat" panose="02000505000000020004" pitchFamily="2" charset="77"/>
                <a:cs typeface="Arial"/>
              </a:rPr>
              <a:t> </a:t>
            </a:r>
            <a:r>
              <a:rPr sz="1600" b="1" spc="65" dirty="0" err="1">
                <a:solidFill>
                  <a:srgbClr val="004386"/>
                </a:solidFill>
                <a:latin typeface="Montserrat" panose="02000505000000020004" pitchFamily="2" charset="77"/>
                <a:cs typeface="Arial"/>
              </a:rPr>
              <a:t>cao</a:t>
            </a:r>
            <a:r>
              <a:rPr sz="1600" b="1" spc="65"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có</a:t>
            </a:r>
            <a:r>
              <a:rPr sz="1600" b="1"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thể</a:t>
            </a:r>
            <a:r>
              <a:rPr sz="1600" b="1" dirty="0">
                <a:solidFill>
                  <a:srgbClr val="004386"/>
                </a:solidFill>
                <a:latin typeface="Montserrat" panose="02000505000000020004" pitchFamily="2" charset="77"/>
                <a:cs typeface="Arial"/>
              </a:rPr>
              <a:t> </a:t>
            </a:r>
            <a:r>
              <a:rPr sz="1600" b="1" dirty="0" err="1">
                <a:solidFill>
                  <a:srgbClr val="004386"/>
                </a:solidFill>
                <a:latin typeface="Montserrat" panose="02000505000000020004" pitchFamily="2" charset="77"/>
                <a:cs typeface="Arial"/>
              </a:rPr>
              <a:t>gây</a:t>
            </a:r>
            <a:r>
              <a:rPr sz="1600" b="1" dirty="0">
                <a:solidFill>
                  <a:srgbClr val="004386"/>
                </a:solidFill>
                <a:latin typeface="Montserrat" panose="02000505000000020004" pitchFamily="2" charset="77"/>
                <a:cs typeface="Arial"/>
              </a:rPr>
              <a:t> ra: </a:t>
            </a:r>
            <a:endParaRPr lang="en-AU" sz="1600" b="1" dirty="0">
              <a:solidFill>
                <a:srgbClr val="004386"/>
              </a:solidFill>
              <a:latin typeface="Montserrat" panose="02000505000000020004" pitchFamily="2" charset="77"/>
              <a:cs typeface="Arial"/>
            </a:endParaRPr>
          </a:p>
          <a:p>
            <a:pPr marL="12065" marR="1454785">
              <a:lnSpc>
                <a:spcPts val="2220"/>
              </a:lnSpc>
              <a:spcAft>
                <a:spcPts val="1200"/>
              </a:spcAft>
            </a:pPr>
            <a:r>
              <a:rPr lang="en-AU"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Chuột</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rút</a:t>
            </a:r>
            <a:r>
              <a:rPr sz="1600" spc="-40" dirty="0">
                <a:solidFill>
                  <a:srgbClr val="231F20"/>
                </a:solidFill>
                <a:latin typeface="Montserrat Light" pitchFamily="2" charset="77"/>
                <a:cs typeface="Montserrat"/>
              </a:rPr>
              <a:t> </a:t>
            </a:r>
            <a:r>
              <a:rPr sz="1600" spc="-45" dirty="0">
                <a:solidFill>
                  <a:srgbClr val="231F20"/>
                </a:solidFill>
                <a:latin typeface="Montserrat Light" pitchFamily="2" charset="77"/>
                <a:cs typeface="Montserrat"/>
              </a:rPr>
              <a:t>do </a:t>
            </a:r>
            <a:r>
              <a:rPr sz="1600" spc="-45" dirty="0" err="1">
                <a:solidFill>
                  <a:srgbClr val="231F20"/>
                </a:solidFill>
                <a:latin typeface="Montserrat Light" pitchFamily="2" charset="77"/>
                <a:cs typeface="Montserrat"/>
              </a:rPr>
              <a:t>nhiệt</a:t>
            </a:r>
            <a:endParaRPr lang="en-AU" sz="1600" spc="-45" dirty="0">
              <a:solidFill>
                <a:srgbClr val="231F20"/>
              </a:solidFill>
              <a:latin typeface="Montserrat Light" pitchFamily="2" charset="77"/>
              <a:cs typeface="Montserrat"/>
            </a:endParaRPr>
          </a:p>
          <a:p>
            <a:pPr marL="12065" marR="1454785">
              <a:lnSpc>
                <a:spcPts val="2220"/>
              </a:lnSpc>
              <a:spcAft>
                <a:spcPts val="1200"/>
              </a:spcAft>
            </a:pPr>
            <a:r>
              <a:rPr lang="en-AU" sz="1600" spc="-45"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Lả</a:t>
            </a:r>
            <a:r>
              <a:rPr lang="en-AU" sz="1600" spc="-140"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nhiệt</a:t>
            </a:r>
            <a:endParaRPr sz="1600" dirty="0">
              <a:latin typeface="Montserrat Light" pitchFamily="2" charset="77"/>
              <a:cs typeface="Montserrat"/>
            </a:endParaRPr>
          </a:p>
          <a:p>
            <a:pPr marL="12700" marR="5080">
              <a:lnSpc>
                <a:spcPts val="2220"/>
              </a:lnSpc>
              <a:spcAft>
                <a:spcPts val="1200"/>
              </a:spcAft>
            </a:pPr>
            <a:r>
              <a:rPr sz="1600" spc="-30" dirty="0" err="1">
                <a:solidFill>
                  <a:srgbClr val="231F20"/>
                </a:solidFill>
                <a:latin typeface="Montserrat Light" pitchFamily="2" charset="77"/>
                <a:cs typeface="Montserrat"/>
              </a:rPr>
              <a:t>Điều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này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thể</a:t>
            </a:r>
            <a:r>
              <a:rPr sz="1600" spc="-3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dẫn</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đến</a:t>
            </a:r>
            <a:r>
              <a:rPr sz="1600" spc="-4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tình</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trạng</a:t>
            </a:r>
            <a:r>
              <a:rPr sz="1600" spc="-270"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gây</a:t>
            </a:r>
            <a:r>
              <a:rPr sz="1600" spc="-45"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nguy</a:t>
            </a:r>
            <a:r>
              <a:rPr sz="1600" spc="-45" dirty="0">
                <a:solidFill>
                  <a:srgbClr val="231F20"/>
                </a:solidFill>
                <a:latin typeface="Montserrat Light" pitchFamily="2" charset="77"/>
                <a:cs typeface="Montserrat"/>
              </a:rPr>
              <a:t> </a:t>
            </a:r>
            <a:r>
              <a:rPr sz="1600" spc="-45" dirty="0" err="1">
                <a:solidFill>
                  <a:srgbClr val="231F20"/>
                </a:solidFill>
                <a:latin typeface="Montserrat Light" pitchFamily="2" charset="77"/>
                <a:cs typeface="Montserrat"/>
              </a:rPr>
              <a:t>hiểm</a:t>
            </a:r>
            <a:r>
              <a:rPr sz="1600" spc="-45"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tính</a:t>
            </a:r>
            <a:r>
              <a:rPr sz="1600" spc="-40" dirty="0">
                <a:solidFill>
                  <a:srgbClr val="231F20"/>
                </a:solidFill>
                <a:latin typeface="Montserrat Light" pitchFamily="2" charset="77"/>
                <a:cs typeface="Montserrat"/>
              </a:rPr>
              <a:t> </a:t>
            </a:r>
            <a:r>
              <a:rPr sz="1600" spc="-40" dirty="0" err="1">
                <a:solidFill>
                  <a:srgbClr val="231F20"/>
                </a:solidFill>
                <a:latin typeface="Montserrat Light" pitchFamily="2" charset="77"/>
                <a:cs typeface="Montserrat"/>
              </a:rPr>
              <a:t>mạng</a:t>
            </a:r>
            <a:r>
              <a:rPr sz="1600" spc="-40" dirty="0">
                <a:solidFill>
                  <a:srgbClr val="231F20"/>
                </a:solidFill>
                <a:latin typeface="Montserrat Light" pitchFamily="2" charset="77"/>
                <a:cs typeface="Montserrat"/>
              </a:rPr>
              <a:t> </a:t>
            </a:r>
            <a:r>
              <a:rPr sz="1600" dirty="0">
                <a:solidFill>
                  <a:srgbClr val="231F20"/>
                </a:solidFill>
                <a:latin typeface="Montserrat Light" pitchFamily="2" charset="77"/>
                <a:cs typeface="Montserrat"/>
              </a:rPr>
              <a:t>–</a:t>
            </a:r>
            <a:r>
              <a:rPr sz="1600" spc="-130" dirty="0">
                <a:solidFill>
                  <a:srgbClr val="231F20"/>
                </a:solidFill>
                <a:latin typeface="Montserrat Light" pitchFamily="2" charset="77"/>
                <a:cs typeface="Montserrat"/>
              </a:rPr>
              <a:t> </a:t>
            </a:r>
            <a:r>
              <a:rPr sz="1600" b="1" spc="50" dirty="0" err="1">
                <a:solidFill>
                  <a:srgbClr val="231F20"/>
                </a:solidFill>
                <a:latin typeface="Montserrat" panose="02000505000000020004" pitchFamily="2" charset="77"/>
                <a:cs typeface="Arial"/>
              </a:rPr>
              <a:t>sốc</a:t>
            </a:r>
            <a:r>
              <a:rPr sz="1600" b="1" spc="50" dirty="0">
                <a:solidFill>
                  <a:srgbClr val="231F20"/>
                </a:solidFill>
                <a:latin typeface="Montserrat" panose="02000505000000020004" pitchFamily="2" charset="77"/>
                <a:cs typeface="Arial"/>
              </a:rPr>
              <a:t> </a:t>
            </a:r>
            <a:r>
              <a:rPr sz="1600" b="1" spc="50" dirty="0" err="1">
                <a:solidFill>
                  <a:srgbClr val="231F20"/>
                </a:solidFill>
                <a:latin typeface="Montserrat" panose="02000505000000020004" pitchFamily="2" charset="77"/>
                <a:cs typeface="Arial"/>
              </a:rPr>
              <a:t>nhiệt</a:t>
            </a:r>
            <a:r>
              <a:rPr sz="1600" b="1" spc="50" dirty="0">
                <a:solidFill>
                  <a:srgbClr val="231F20"/>
                </a:solidFill>
                <a:latin typeface="Montserrat" panose="02000505000000020004" pitchFamily="2" charset="77"/>
                <a:cs typeface="Montserrat"/>
              </a:rPr>
              <a:t>.</a:t>
            </a:r>
            <a:endParaRPr sz="1600" b="1" dirty="0">
              <a:latin typeface="Montserrat" panose="02000505000000020004" pitchFamily="2" charset="77"/>
              <a:cs typeface="Montserrat"/>
            </a:endParaRPr>
          </a:p>
        </p:txBody>
      </p:sp>
      <p:sp>
        <p:nvSpPr>
          <p:cNvPr id="10" name="object 10"/>
          <p:cNvSpPr txBox="1"/>
          <p:nvPr/>
        </p:nvSpPr>
        <p:spPr>
          <a:xfrm>
            <a:off x="702000" y="5340350"/>
            <a:ext cx="4041775" cy="863600"/>
          </a:xfrm>
          <a:prstGeom prst="rect">
            <a:avLst/>
          </a:prstGeom>
        </p:spPr>
        <p:txBody>
          <a:bodyPr vert="horz" wrap="square" lIns="0" tIns="12700" rIns="0" bIns="0" rtlCol="0">
            <a:spAutoFit/>
          </a:bodyPr>
          <a:lstStyle/>
          <a:p>
            <a:pPr marL="12700" marR="5080">
              <a:lnSpc>
                <a:spcPct val="114599"/>
              </a:lnSpc>
              <a:spcBef>
                <a:spcPts val="100"/>
              </a:spcBef>
            </a:pPr>
            <a:r>
              <a:rPr sz="1600" spc="-40">
                <a:solidFill>
                  <a:srgbClr val="231F20"/>
                </a:solidFill>
                <a:latin typeface="Montserrat Light" pitchFamily="2" charset="77"/>
                <a:cs typeface="Montserrat"/>
              </a:rPr>
              <a:t>Nhiệt độ cao </a:t>
            </a:r>
            <a:r>
              <a:rPr sz="1600" spc="-30">
                <a:solidFill>
                  <a:srgbClr val="231F20"/>
                </a:solidFill>
                <a:latin typeface="Montserrat Light" pitchFamily="2" charset="77"/>
                <a:cs typeface="Montserrat"/>
              </a:rPr>
              <a:t>cũng có thể </a:t>
            </a:r>
            <a:r>
              <a:rPr sz="1600" spc="-40">
                <a:solidFill>
                  <a:srgbClr val="231F20"/>
                </a:solidFill>
                <a:latin typeface="Montserrat Light" pitchFamily="2" charset="77"/>
                <a:cs typeface="Montserrat"/>
              </a:rPr>
              <a:t>làm trầm trọng </a:t>
            </a:r>
            <a:r>
              <a:rPr sz="1600" spc="-30">
                <a:solidFill>
                  <a:srgbClr val="231F20"/>
                </a:solidFill>
                <a:latin typeface="Montserrat Light" pitchFamily="2" charset="77"/>
                <a:cs typeface="Montserrat"/>
              </a:rPr>
              <a:t>tình trạng </a:t>
            </a:r>
            <a:r>
              <a:rPr sz="1600" spc="-40">
                <a:solidFill>
                  <a:srgbClr val="231F20"/>
                </a:solidFill>
                <a:latin typeface="Montserrat Light" pitchFamily="2" charset="77"/>
                <a:cs typeface="Montserrat"/>
              </a:rPr>
              <a:t>của  </a:t>
            </a:r>
            <a:r>
              <a:rPr sz="1600" spc="-35">
                <a:solidFill>
                  <a:srgbClr val="231F20"/>
                </a:solidFill>
                <a:latin typeface="Montserrat Light" pitchFamily="2" charset="77"/>
                <a:cs typeface="Montserrat"/>
              </a:rPr>
              <a:t>người</a:t>
            </a:r>
            <a:r>
              <a:rPr sz="1600" spc="-9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đã</a:t>
            </a:r>
            <a:r>
              <a:rPr sz="1600" spc="-85">
                <a:solidFill>
                  <a:srgbClr val="231F20"/>
                </a:solidFill>
                <a:latin typeface="Montserrat Light" pitchFamily="2" charset="77"/>
                <a:cs typeface="Montserrat"/>
              </a:rPr>
              <a:t> </a:t>
            </a:r>
            <a:r>
              <a:rPr sz="1600" spc="-45">
                <a:solidFill>
                  <a:srgbClr val="231F20"/>
                </a:solidFill>
                <a:latin typeface="Montserrat Light" pitchFamily="2" charset="77"/>
                <a:cs typeface="Montserrat"/>
              </a:rPr>
              <a:t>có</a:t>
            </a:r>
            <a:r>
              <a:rPr sz="1600" spc="-9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vấn</a:t>
            </a:r>
            <a:r>
              <a:rPr sz="1600" spc="-85">
                <a:solidFill>
                  <a:srgbClr val="231F20"/>
                </a:solidFill>
                <a:latin typeface="Montserrat Light" pitchFamily="2" charset="77"/>
                <a:cs typeface="Montserrat"/>
              </a:rPr>
              <a:t> </a:t>
            </a:r>
            <a:r>
              <a:rPr sz="1600">
                <a:solidFill>
                  <a:srgbClr val="231F20"/>
                </a:solidFill>
                <a:latin typeface="Montserrat Light" pitchFamily="2" charset="77"/>
                <a:cs typeface="Montserrat"/>
              </a:rPr>
              <a:t>đề</a:t>
            </a:r>
            <a:r>
              <a:rPr sz="1600" spc="-90">
                <a:solidFill>
                  <a:srgbClr val="231F20"/>
                </a:solidFill>
                <a:latin typeface="Montserrat Light" pitchFamily="2" charset="77"/>
                <a:cs typeface="Montserrat"/>
              </a:rPr>
              <a:t> </a:t>
            </a:r>
            <a:r>
              <a:rPr sz="1600" spc="-35">
                <a:solidFill>
                  <a:srgbClr val="231F20"/>
                </a:solidFill>
                <a:latin typeface="Montserrat Light" pitchFamily="2" charset="77"/>
                <a:cs typeface="Montserrat"/>
              </a:rPr>
              <a:t>về</a:t>
            </a:r>
            <a:r>
              <a:rPr sz="1600" spc="-85">
                <a:solidFill>
                  <a:srgbClr val="231F20"/>
                </a:solidFill>
                <a:latin typeface="Montserrat Light" pitchFamily="2" charset="77"/>
                <a:cs typeface="Montserrat"/>
              </a:rPr>
              <a:t> </a:t>
            </a:r>
            <a:r>
              <a:rPr sz="1600" spc="-40">
                <a:solidFill>
                  <a:srgbClr val="231F20"/>
                </a:solidFill>
                <a:latin typeface="Montserrat Light" pitchFamily="2" charset="77"/>
                <a:cs typeface="Montserrat"/>
              </a:rPr>
              <a:t>sức </a:t>
            </a:r>
            <a:r>
              <a:rPr sz="1600" spc="-35">
                <a:solidFill>
                  <a:srgbClr val="231F20"/>
                </a:solidFill>
                <a:latin typeface="Montserrat Light" pitchFamily="2" charset="77"/>
                <a:cs typeface="Montserrat"/>
              </a:rPr>
              <a:t>khỏe </a:t>
            </a:r>
            <a:r>
              <a:rPr sz="1600" spc="-20">
                <a:solidFill>
                  <a:srgbClr val="231F20"/>
                </a:solidFill>
                <a:latin typeface="Montserrat Light" pitchFamily="2" charset="77"/>
                <a:cs typeface="Montserrat"/>
              </a:rPr>
              <a:t>như </a:t>
            </a:r>
            <a:r>
              <a:rPr sz="1600" spc="-35">
                <a:solidFill>
                  <a:srgbClr val="231F20"/>
                </a:solidFill>
                <a:latin typeface="Montserrat Light" pitchFamily="2" charset="77"/>
                <a:cs typeface="Montserrat"/>
              </a:rPr>
              <a:t>bệnh </a:t>
            </a:r>
            <a:r>
              <a:rPr sz="1600" spc="-40">
                <a:solidFill>
                  <a:srgbClr val="231F20"/>
                </a:solidFill>
                <a:latin typeface="Montserrat Light" pitchFamily="2" charset="77"/>
                <a:cs typeface="Montserrat"/>
              </a:rPr>
              <a:t>tim </a:t>
            </a:r>
            <a:r>
              <a:rPr sz="1600" spc="-20">
                <a:solidFill>
                  <a:srgbClr val="231F20"/>
                </a:solidFill>
                <a:latin typeface="Montserrat Light" pitchFamily="2" charset="77"/>
                <a:cs typeface="Montserrat"/>
              </a:rPr>
              <a:t>hoặc</a:t>
            </a:r>
            <a:r>
              <a:rPr sz="1600" spc="-285">
                <a:solidFill>
                  <a:srgbClr val="231F20"/>
                </a:solidFill>
                <a:latin typeface="Montserrat Light" pitchFamily="2" charset="77"/>
                <a:cs typeface="Montserrat"/>
              </a:rPr>
              <a:t> </a:t>
            </a:r>
            <a:r>
              <a:rPr sz="1600" spc="-45">
                <a:solidFill>
                  <a:srgbClr val="231F20"/>
                </a:solidFill>
                <a:latin typeface="Montserrat Light" pitchFamily="2" charset="77"/>
                <a:cs typeface="Montserrat"/>
              </a:rPr>
              <a:t>bệnh tiểu đường.</a:t>
            </a:r>
            <a:endParaRPr sz="1600">
              <a:latin typeface="Montserrat Light" pitchFamily="2" charset="77"/>
              <a:cs typeface="Montserrat"/>
            </a:endParaRPr>
          </a:p>
        </p:txBody>
      </p:sp>
      <p:sp>
        <p:nvSpPr>
          <p:cNvPr id="11" name="object 11"/>
          <p:cNvSpPr txBox="1"/>
          <p:nvPr/>
        </p:nvSpPr>
        <p:spPr>
          <a:xfrm>
            <a:off x="7250232" y="5255607"/>
            <a:ext cx="864869" cy="269240"/>
          </a:xfrm>
          <a:prstGeom prst="rect">
            <a:avLst/>
          </a:prstGeom>
        </p:spPr>
        <p:txBody>
          <a:bodyPr vert="horz" wrap="square" lIns="0" tIns="12700" rIns="0" bIns="0" rtlCol="0">
            <a:spAutoFit/>
          </a:bodyPr>
          <a:lstStyle/>
          <a:p>
            <a:pPr marL="12700" algn="ctr">
              <a:lnSpc>
                <a:spcPct val="100000"/>
              </a:lnSpc>
              <a:spcBef>
                <a:spcPts val="100"/>
              </a:spcBef>
            </a:pPr>
            <a:r>
              <a:rPr sz="1600" b="1" spc="80">
                <a:solidFill>
                  <a:srgbClr val="FFFFFF"/>
                </a:solidFill>
                <a:latin typeface="Montserrat ExtraBold" panose="02000505000000020004" pitchFamily="2" charset="77"/>
                <a:cs typeface="Arial"/>
              </a:rPr>
              <a:t>các</a:t>
            </a:r>
            <a:r>
              <a:rPr sz="1600" b="1" spc="-120">
                <a:solidFill>
                  <a:srgbClr val="FFFFFF"/>
                </a:solidFill>
                <a:latin typeface="Montserrat ExtraBold" panose="02000505000000020004" pitchFamily="2" charset="77"/>
                <a:cs typeface="Arial"/>
              </a:rPr>
              <a:t> </a:t>
            </a:r>
            <a:r>
              <a:rPr sz="1600" b="1" spc="15">
                <a:solidFill>
                  <a:srgbClr val="FFFFFF"/>
                </a:solidFill>
                <a:latin typeface="Montserrat ExtraBold" panose="02000505000000020004" pitchFamily="2" charset="77"/>
                <a:cs typeface="Arial"/>
              </a:rPr>
              <a:t>ca</a:t>
            </a:r>
            <a:endParaRPr sz="1600" b="1">
              <a:latin typeface="Montserrat ExtraBold" panose="02000505000000020004" pitchFamily="2" charset="77"/>
              <a:cs typeface="Arial"/>
            </a:endParaRPr>
          </a:p>
        </p:txBody>
      </p:sp>
      <p:sp>
        <p:nvSpPr>
          <p:cNvPr id="12" name="object 12"/>
          <p:cNvSpPr txBox="1"/>
          <p:nvPr/>
        </p:nvSpPr>
        <p:spPr>
          <a:xfrm>
            <a:off x="7010400" y="4780990"/>
            <a:ext cx="1326496" cy="597599"/>
          </a:xfrm>
          <a:prstGeom prst="rect">
            <a:avLst/>
          </a:prstGeom>
        </p:spPr>
        <p:txBody>
          <a:bodyPr vert="horz" wrap="square" lIns="0" tIns="12700" rIns="0" bIns="0" rtlCol="0">
            <a:spAutoFit/>
          </a:bodyPr>
          <a:lstStyle/>
          <a:p>
            <a:pPr marL="12700" algn="ctr">
              <a:lnSpc>
                <a:spcPct val="100000"/>
              </a:lnSpc>
              <a:spcBef>
                <a:spcPts val="100"/>
              </a:spcBef>
            </a:pPr>
            <a:r>
              <a:rPr sz="3800" b="1" spc="220" dirty="0">
                <a:solidFill>
                  <a:srgbClr val="FFFFFF"/>
                </a:solidFill>
                <a:latin typeface="Montserrat ExtraBold" panose="02000505000000020004" pitchFamily="2" charset="77"/>
                <a:cs typeface="Arial"/>
              </a:rPr>
              <a:t>80%</a:t>
            </a:r>
            <a:endParaRPr sz="3800" b="1" dirty="0">
              <a:latin typeface="Montserrat ExtraBold" panose="02000505000000020004" pitchFamily="2" charset="77"/>
              <a:cs typeface="Arial"/>
            </a:endParaRPr>
          </a:p>
        </p:txBody>
      </p:sp>
      <p:sp>
        <p:nvSpPr>
          <p:cNvPr id="13" name="object 13"/>
          <p:cNvSpPr txBox="1"/>
          <p:nvPr/>
        </p:nvSpPr>
        <p:spPr>
          <a:xfrm>
            <a:off x="6907132" y="4322771"/>
            <a:ext cx="1844982" cy="505267"/>
          </a:xfrm>
          <a:prstGeom prst="rect">
            <a:avLst/>
          </a:prstGeom>
        </p:spPr>
        <p:txBody>
          <a:bodyPr vert="horz" wrap="square" lIns="0" tIns="12700" rIns="0" bIns="0" rtlCol="0">
            <a:spAutoFit/>
          </a:bodyPr>
          <a:lstStyle/>
          <a:p>
            <a:pPr marL="12700" algn="ctr">
              <a:spcBef>
                <a:spcPts val="100"/>
              </a:spcBef>
            </a:pPr>
            <a:r>
              <a:rPr sz="1600" b="1" spc="80" dirty="0" err="1">
                <a:solidFill>
                  <a:srgbClr val="FFFFFF"/>
                </a:solidFill>
                <a:latin typeface="Montserrat ExtraBold" panose="02000505000000020004" pitchFamily="2" charset="77"/>
                <a:cs typeface="Arial"/>
              </a:rPr>
              <a:t>Sốc</a:t>
            </a:r>
            <a:r>
              <a:rPr sz="1600" b="1" spc="80" dirty="0">
                <a:solidFill>
                  <a:srgbClr val="FFFFFF"/>
                </a:solidFill>
                <a:latin typeface="Montserrat ExtraBold" panose="02000505000000020004" pitchFamily="2" charset="77"/>
                <a:cs typeface="Arial"/>
              </a:rPr>
              <a:t> </a:t>
            </a:r>
            <a:r>
              <a:rPr sz="1600" b="1" spc="80" dirty="0" err="1">
                <a:solidFill>
                  <a:srgbClr val="FFFFFF"/>
                </a:solidFill>
                <a:latin typeface="Montserrat ExtraBold" panose="02000505000000020004" pitchFamily="2" charset="77"/>
                <a:cs typeface="Arial"/>
              </a:rPr>
              <a:t>nhiệt</a:t>
            </a:r>
            <a:r>
              <a:rPr sz="1600" b="1" spc="-125" dirty="0">
                <a:solidFill>
                  <a:srgbClr val="FFFFFF"/>
                </a:solidFill>
                <a:latin typeface="Montserrat ExtraBold" panose="02000505000000020004" pitchFamily="2" charset="77"/>
                <a:cs typeface="Arial"/>
              </a:rPr>
              <a:t> </a:t>
            </a:r>
            <a:r>
              <a:rPr sz="1600" b="1" spc="-20" dirty="0" err="1">
                <a:solidFill>
                  <a:srgbClr val="FFFFFF"/>
                </a:solidFill>
                <a:latin typeface="Montserrat ExtraBold" panose="02000505000000020004" pitchFamily="2" charset="77"/>
                <a:cs typeface="Arial"/>
              </a:rPr>
              <a:t>gây</a:t>
            </a:r>
            <a:r>
              <a:rPr lang="en-AU" sz="1600" b="1" spc="-20" dirty="0">
                <a:solidFill>
                  <a:srgbClr val="FFFFFF"/>
                </a:solidFill>
                <a:latin typeface="Montserrat ExtraBold" panose="02000505000000020004" pitchFamily="2" charset="77"/>
                <a:cs typeface="Arial"/>
              </a:rPr>
              <a:t> </a:t>
            </a:r>
            <a:r>
              <a:rPr lang="en-AU" sz="1600" b="1" spc="80" dirty="0" err="1">
                <a:solidFill>
                  <a:srgbClr val="FFFFFF"/>
                </a:solidFill>
                <a:latin typeface="Montserrat ExtraBold" panose="02000505000000020004" pitchFamily="2" charset="77"/>
                <a:cs typeface="Arial"/>
              </a:rPr>
              <a:t>tử</a:t>
            </a:r>
            <a:r>
              <a:rPr lang="en-AU" sz="1600" b="1" spc="-90" dirty="0">
                <a:solidFill>
                  <a:srgbClr val="FFFFFF"/>
                </a:solidFill>
                <a:latin typeface="Montserrat ExtraBold" panose="02000505000000020004" pitchFamily="2" charset="77"/>
                <a:cs typeface="Arial"/>
              </a:rPr>
              <a:t> </a:t>
            </a:r>
            <a:r>
              <a:rPr lang="en-AU" sz="1600" b="1" spc="75" dirty="0" err="1">
                <a:solidFill>
                  <a:srgbClr val="FFFFFF"/>
                </a:solidFill>
                <a:latin typeface="Montserrat ExtraBold" panose="02000505000000020004" pitchFamily="2" charset="77"/>
                <a:cs typeface="Arial"/>
              </a:rPr>
              <a:t>vong</a:t>
            </a:r>
            <a:r>
              <a:rPr lang="en-AU" sz="1600" b="1" spc="-85" dirty="0">
                <a:solidFill>
                  <a:srgbClr val="FFFFFF"/>
                </a:solidFill>
                <a:latin typeface="Montserrat ExtraBold" panose="02000505000000020004" pitchFamily="2" charset="77"/>
                <a:cs typeface="Arial"/>
              </a:rPr>
              <a:t> </a:t>
            </a:r>
            <a:r>
              <a:rPr lang="en-AU" sz="1600" b="1" spc="110" dirty="0" err="1">
                <a:solidFill>
                  <a:srgbClr val="FFFFFF"/>
                </a:solidFill>
                <a:latin typeface="Montserrat ExtraBold" panose="02000505000000020004" pitchFamily="2" charset="77"/>
                <a:cs typeface="Arial"/>
              </a:rPr>
              <a:t>trong</a:t>
            </a:r>
            <a:r>
              <a:rPr lang="en-AU" sz="1600" b="1" spc="-85" dirty="0">
                <a:solidFill>
                  <a:srgbClr val="FFFFFF"/>
                </a:solidFill>
                <a:latin typeface="Montserrat ExtraBold" panose="02000505000000020004" pitchFamily="2" charset="77"/>
                <a:cs typeface="Arial"/>
              </a:rPr>
              <a:t> </a:t>
            </a:r>
            <a:r>
              <a:rPr lang="en-AU" sz="1600" b="1" spc="100" dirty="0" err="1">
                <a:solidFill>
                  <a:srgbClr val="FFFFFF"/>
                </a:solidFill>
                <a:latin typeface="Montserrat ExtraBold" panose="02000505000000020004" pitchFamily="2" charset="77"/>
                <a:cs typeface="Arial"/>
              </a:rPr>
              <a:t>tới</a:t>
            </a:r>
            <a:endParaRPr lang="en-AU" sz="1600" b="1" dirty="0">
              <a:latin typeface="Montserrat ExtraBold" panose="02000505000000020004" pitchFamily="2" charset="77"/>
              <a:cs typeface="Arial"/>
            </a:endParaRPr>
          </a:p>
        </p:txBody>
      </p:sp>
      <p:pic>
        <p:nvPicPr>
          <p:cNvPr id="19" name="Picture 18">
            <a:extLst>
              <a:ext uri="{FF2B5EF4-FFF2-40B4-BE49-F238E27FC236}">
                <a16:creationId xmlns:a16="http://schemas.microsoft.com/office/drawing/2014/main" id="{60D329EE-1843-7E41-8534-0CF647705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25" name="Picture 24" descr="Icon&#10;&#10;Description automatically generated">
            <a:extLst>
              <a:ext uri="{FF2B5EF4-FFF2-40B4-BE49-F238E27FC236}">
                <a16:creationId xmlns:a16="http://schemas.microsoft.com/office/drawing/2014/main" id="{0D9647DF-5295-B24F-93AB-1C01FB48C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83" y="3137452"/>
            <a:ext cx="203200" cy="165100"/>
          </a:xfrm>
          <a:prstGeom prst="rect">
            <a:avLst/>
          </a:prstGeom>
        </p:spPr>
      </p:pic>
      <p:pic>
        <p:nvPicPr>
          <p:cNvPr id="26" name="Picture 25" descr="Icon&#10;&#10;Description automatically generated">
            <a:extLst>
              <a:ext uri="{FF2B5EF4-FFF2-40B4-BE49-F238E27FC236}">
                <a16:creationId xmlns:a16="http://schemas.microsoft.com/office/drawing/2014/main" id="{7EDF65B9-AC96-894F-BE6E-CEAEC50163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99" y="3563328"/>
            <a:ext cx="203200" cy="165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Picture 39" descr="Diagram&#10;&#10;Description automatically generated">
            <a:extLst>
              <a:ext uri="{FF2B5EF4-FFF2-40B4-BE49-F238E27FC236}">
                <a16:creationId xmlns:a16="http://schemas.microsoft.com/office/drawing/2014/main" id="{E024AEA5-26F3-0F47-A7B8-FB7B3A83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7016750"/>
          </a:xfrm>
          <a:prstGeom prst="rect">
            <a:avLst/>
          </a:prstGeom>
        </p:spPr>
      </p:pic>
      <p:pic>
        <p:nvPicPr>
          <p:cNvPr id="35" name="Picture 34" descr="Shape, circle&#10;&#10;Description automatically generated">
            <a:extLst>
              <a:ext uri="{FF2B5EF4-FFF2-40B4-BE49-F238E27FC236}">
                <a16:creationId xmlns:a16="http://schemas.microsoft.com/office/drawing/2014/main" id="{1C56C425-7C5F-7749-8DF7-60BE00AF8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567" y="855526"/>
            <a:ext cx="644010" cy="419100"/>
          </a:xfrm>
          <a:prstGeom prst="rect">
            <a:avLst/>
          </a:prstGeom>
        </p:spPr>
      </p:pic>
      <p:sp>
        <p:nvSpPr>
          <p:cNvPr id="2" name="object 2"/>
          <p:cNvSpPr txBox="1"/>
          <p:nvPr/>
        </p:nvSpPr>
        <p:spPr>
          <a:xfrm>
            <a:off x="5032025" y="6047993"/>
            <a:ext cx="3486150" cy="409599"/>
          </a:xfrm>
          <a:prstGeom prst="rect">
            <a:avLst/>
          </a:prstGeom>
        </p:spPr>
        <p:txBody>
          <a:bodyPr vert="horz" wrap="square" lIns="0" tIns="12700" rIns="0" bIns="0" rtlCol="0">
            <a:spAutoFit/>
          </a:bodyPr>
          <a:lstStyle/>
          <a:p>
            <a:pPr marL="12700" marR="5080">
              <a:lnSpc>
                <a:spcPct val="111100"/>
              </a:lnSpc>
              <a:spcBef>
                <a:spcPts val="100"/>
              </a:spcBef>
            </a:pPr>
            <a:r>
              <a:rPr sz="1200" b="1" spc="-20">
                <a:solidFill>
                  <a:srgbClr val="004386"/>
                </a:solidFill>
                <a:latin typeface="Montserrat" panose="02000505000000020004" pitchFamily="2" charset="77"/>
                <a:cs typeface="Arial"/>
              </a:rPr>
              <a:t>Việc cần làm: </a:t>
            </a:r>
            <a:r>
              <a:rPr sz="1200" b="1" spc="-20">
                <a:solidFill>
                  <a:srgbClr val="FFFFFF"/>
                </a:solidFill>
                <a:latin typeface="Montserrat SemiBold" panose="02000505000000020004" pitchFamily="2" charset="77"/>
                <a:cs typeface="Arial"/>
              </a:rPr>
              <a:t>Gọi Triple Zero (000) ngay lập tức và làm theo hướng dẫn của tổng đài viên.</a:t>
            </a:r>
            <a:endParaRPr sz="1200" b="1" spc="-20">
              <a:latin typeface="Montserrat SemiBold" panose="02000505000000020004" pitchFamily="2" charset="77"/>
              <a:cs typeface="Arial"/>
            </a:endParaRPr>
          </a:p>
        </p:txBody>
      </p:sp>
      <p:sp>
        <p:nvSpPr>
          <p:cNvPr id="3" name="object 3"/>
          <p:cNvSpPr txBox="1"/>
          <p:nvPr/>
        </p:nvSpPr>
        <p:spPr>
          <a:xfrm>
            <a:off x="508595" y="6047995"/>
            <a:ext cx="3691615" cy="671195"/>
          </a:xfrm>
          <a:prstGeom prst="rect">
            <a:avLst/>
          </a:prstGeom>
        </p:spPr>
        <p:txBody>
          <a:bodyPr vert="horz" wrap="square" lIns="0" tIns="12700" rIns="0" bIns="0" rtlCol="0">
            <a:spAutoFit/>
          </a:bodyPr>
          <a:lstStyle/>
          <a:p>
            <a:pPr marL="12700" marR="5080">
              <a:lnSpc>
                <a:spcPct val="111100"/>
              </a:lnSpc>
              <a:spcBef>
                <a:spcPts val="100"/>
              </a:spcBef>
            </a:pPr>
            <a:r>
              <a:rPr sz="1200" b="1" spc="-20" dirty="0" err="1">
                <a:solidFill>
                  <a:srgbClr val="004386"/>
                </a:solidFill>
                <a:latin typeface="Montserrat" panose="02000505000000020004" pitchFamily="2" charset="77"/>
                <a:cs typeface="Arial"/>
              </a:rPr>
              <a:t>Việc</a:t>
            </a:r>
            <a:r>
              <a:rPr sz="1200" b="1" spc="-20" dirty="0">
                <a:solidFill>
                  <a:srgbClr val="004386"/>
                </a:solidFill>
                <a:latin typeface="Montserrat" panose="02000505000000020004" pitchFamily="2" charset="77"/>
                <a:cs typeface="Arial"/>
              </a:rPr>
              <a:t> </a:t>
            </a:r>
            <a:r>
              <a:rPr sz="1200" b="1" spc="-20" dirty="0" err="1">
                <a:solidFill>
                  <a:srgbClr val="004386"/>
                </a:solidFill>
                <a:latin typeface="Montserrat" panose="02000505000000020004" pitchFamily="2" charset="77"/>
                <a:cs typeface="Arial"/>
              </a:rPr>
              <a:t>cần</a:t>
            </a:r>
            <a:r>
              <a:rPr sz="1200" b="1" spc="-20" dirty="0">
                <a:solidFill>
                  <a:srgbClr val="004386"/>
                </a:solidFill>
                <a:latin typeface="Montserrat" panose="02000505000000020004" pitchFamily="2" charset="77"/>
                <a:cs typeface="Arial"/>
              </a:rPr>
              <a:t> </a:t>
            </a:r>
            <a:r>
              <a:rPr sz="1200" b="1" spc="-20" dirty="0" err="1">
                <a:solidFill>
                  <a:srgbClr val="004386"/>
                </a:solidFill>
                <a:latin typeface="Montserrat" panose="02000505000000020004" pitchFamily="2" charset="77"/>
                <a:cs typeface="Arial"/>
              </a:rPr>
              <a:t>làm</a:t>
            </a:r>
            <a:r>
              <a:rPr sz="1200" b="1" spc="-20" dirty="0">
                <a:solidFill>
                  <a:srgbClr val="004386"/>
                </a:solidFill>
                <a:latin typeface="Montserrat" panose="02000505000000020004" pitchFamily="2" charset="77"/>
                <a:cs typeface="Arial"/>
              </a:rPr>
              <a:t>: </a:t>
            </a:r>
            <a:r>
              <a:rPr sz="1200" b="1" spc="-20" dirty="0" err="1">
                <a:solidFill>
                  <a:srgbClr val="FFFFFF"/>
                </a:solidFill>
                <a:latin typeface="Montserrat SemiBold" panose="02000505000000020004" pitchFamily="2" charset="77"/>
                <a:cs typeface="Arial"/>
              </a:rPr>
              <a:t>Nằm</a:t>
            </a:r>
            <a:r>
              <a:rPr sz="1200" b="1" spc="-20" dirty="0">
                <a:solidFill>
                  <a:srgbClr val="FFFFFF"/>
                </a:solidFill>
                <a:latin typeface="Montserrat SemiBold" panose="02000505000000020004" pitchFamily="2" charset="77"/>
                <a:cs typeface="Arial"/>
              </a:rPr>
              <a:t> ở </a:t>
            </a:r>
            <a:r>
              <a:rPr sz="1200" b="1" spc="-20" dirty="0" err="1">
                <a:solidFill>
                  <a:srgbClr val="FFFFFF"/>
                </a:solidFill>
                <a:latin typeface="Montserrat SemiBold" panose="02000505000000020004" pitchFamily="2" charset="77"/>
                <a:cs typeface="Arial"/>
              </a:rPr>
              <a:t>khu</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vực</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mát</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mẻ</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Nếu</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không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có</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hiện</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tượng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ói</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mửa</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uống</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thêm</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nước</a:t>
            </a:r>
            <a:r>
              <a:rPr sz="1200" b="1" spc="-20" dirty="0">
                <a:solidFill>
                  <a:srgbClr val="FFFFFF"/>
                </a:solidFill>
                <a:latin typeface="Montserrat SemiBold" panose="02000505000000020004" pitchFamily="2" charset="77"/>
                <a:cs typeface="Arial"/>
              </a:rPr>
              <a:t>.</a:t>
            </a:r>
            <a:endParaRPr sz="1200" b="1" spc="-20" dirty="0">
              <a:latin typeface="Montserrat SemiBold" panose="02000505000000020004" pitchFamily="2" charset="77"/>
              <a:cs typeface="Arial"/>
            </a:endParaRPr>
          </a:p>
          <a:p>
            <a:pPr marL="12700">
              <a:lnSpc>
                <a:spcPct val="100000"/>
              </a:lnSpc>
              <a:spcBef>
                <a:spcPts val="440"/>
              </a:spcBef>
            </a:pPr>
            <a:r>
              <a:rPr sz="1200" b="1" spc="-20" dirty="0" err="1">
                <a:solidFill>
                  <a:srgbClr val="FFFFFF"/>
                </a:solidFill>
                <a:latin typeface="Montserrat SemiBold" panose="02000505000000020004" pitchFamily="2" charset="77"/>
                <a:cs typeface="Arial"/>
              </a:rPr>
              <a:t>Gọi</a:t>
            </a:r>
            <a:r>
              <a:rPr sz="1200" b="1" spc="-20" dirty="0">
                <a:solidFill>
                  <a:srgbClr val="FFFFFF"/>
                </a:solidFill>
                <a:latin typeface="Montserrat SemiBold" panose="02000505000000020004" pitchFamily="2" charset="77"/>
                <a:cs typeface="Arial"/>
              </a:rPr>
              <a:t> TỔNG ĐÀI Y TÁ TRỰC </a:t>
            </a:r>
            <a:r>
              <a:rPr sz="1200" b="1" spc="-20" dirty="0" err="1">
                <a:solidFill>
                  <a:srgbClr val="FFFFFF"/>
                </a:solidFill>
                <a:latin typeface="Montserrat SemiBold" panose="02000505000000020004" pitchFamily="2" charset="77"/>
                <a:cs typeface="Arial"/>
              </a:rPr>
              <a:t>theo</a:t>
            </a:r>
            <a:r>
              <a:rPr sz="1200" b="1" spc="-20" dirty="0">
                <a:solidFill>
                  <a:srgbClr val="FFFFFF"/>
                </a:solidFill>
                <a:latin typeface="Montserrat SemiBold" panose="02000505000000020004" pitchFamily="2" charset="77"/>
                <a:cs typeface="Arial"/>
              </a:rPr>
              <a:t> </a:t>
            </a:r>
            <a:r>
              <a:rPr sz="1200" b="1" spc="-20" dirty="0" err="1">
                <a:solidFill>
                  <a:srgbClr val="FFFFFF"/>
                </a:solidFill>
                <a:latin typeface="Montserrat SemiBold" panose="02000505000000020004" pitchFamily="2" charset="77"/>
                <a:cs typeface="Arial"/>
              </a:rPr>
              <a:t>số</a:t>
            </a:r>
            <a:r>
              <a:rPr sz="1200" b="1" spc="-20" dirty="0">
                <a:solidFill>
                  <a:srgbClr val="FFFFFF"/>
                </a:solidFill>
                <a:latin typeface="Montserrat SemiBold" panose="02000505000000020004" pitchFamily="2" charset="77"/>
                <a:cs typeface="Arial"/>
              </a:rPr>
              <a:t> 1300 60 60 24.</a:t>
            </a:r>
            <a:endParaRPr sz="1200" b="1" spc="-20" dirty="0">
              <a:latin typeface="Montserrat SemiBold" panose="02000505000000020004" pitchFamily="2" charset="77"/>
              <a:cs typeface="Arial"/>
            </a:endParaRPr>
          </a:p>
        </p:txBody>
      </p:sp>
      <p:sp>
        <p:nvSpPr>
          <p:cNvPr id="4" name="object 4"/>
          <p:cNvSpPr txBox="1"/>
          <p:nvPr/>
        </p:nvSpPr>
        <p:spPr>
          <a:xfrm>
            <a:off x="1172394" y="1556391"/>
            <a:ext cx="2045970" cy="841256"/>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Chóng mặt và nhức đầu</a:t>
            </a:r>
            <a:endParaRPr sz="1200" spc="-20">
              <a:latin typeface="Montserrat Light" pitchFamily="2" charset="77"/>
              <a:cs typeface="Montserrat"/>
            </a:endParaRPr>
          </a:p>
          <a:p>
            <a:pPr>
              <a:lnSpc>
                <a:spcPct val="100000"/>
              </a:lnSpc>
              <a:spcBef>
                <a:spcPts val="50"/>
              </a:spcBef>
            </a:pPr>
            <a:endParaRPr sz="1700" spc="-20">
              <a:latin typeface="Montserrat Light" pitchFamily="2" charset="77"/>
              <a:cs typeface="Montserrat"/>
            </a:endParaRPr>
          </a:p>
          <a:p>
            <a:pPr marL="12700">
              <a:lnSpc>
                <a:spcPct val="100000"/>
              </a:lnSpc>
            </a:pPr>
            <a:r>
              <a:rPr sz="1200" spc="-20">
                <a:solidFill>
                  <a:srgbClr val="231F20"/>
                </a:solidFill>
                <a:latin typeface="Montserrat Light" pitchFamily="2" charset="77"/>
                <a:cs typeface="Montserrat"/>
              </a:rPr>
              <a:t>Da nhợt nhạt và đổ mồ hôi</a:t>
            </a:r>
            <a:endParaRPr sz="1200" spc="-20">
              <a:latin typeface="Montserrat Light" pitchFamily="2" charset="77"/>
              <a:cs typeface="Montserrat"/>
            </a:endParaRPr>
          </a:p>
        </p:txBody>
      </p:sp>
      <p:sp>
        <p:nvSpPr>
          <p:cNvPr id="6" name="object 6"/>
          <p:cNvSpPr txBox="1"/>
          <p:nvPr/>
        </p:nvSpPr>
        <p:spPr>
          <a:xfrm>
            <a:off x="1153309" y="3026914"/>
            <a:ext cx="1409065" cy="193040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Nhịp tim nhanh</a:t>
            </a:r>
            <a:endParaRPr sz="1200" spc="-20">
              <a:latin typeface="Montserrat Light" pitchFamily="2" charset="77"/>
              <a:cs typeface="Montserrat"/>
            </a:endParaRPr>
          </a:p>
          <a:p>
            <a:pPr marL="31750" marR="5080">
              <a:lnSpc>
                <a:spcPts val="4730"/>
              </a:lnSpc>
              <a:spcBef>
                <a:spcPts val="35"/>
              </a:spcBef>
            </a:pPr>
            <a:r>
              <a:rPr sz="1200" spc="-20">
                <a:solidFill>
                  <a:srgbClr val="231F20"/>
                </a:solidFill>
                <a:latin typeface="Montserrat Light" pitchFamily="2" charset="77"/>
                <a:cs typeface="Montserrat"/>
              </a:rPr>
              <a:t>Buồn nôn và ói mửa Ngất xỉu</a:t>
            </a:r>
            <a:endParaRPr sz="1200" spc="-20">
              <a:latin typeface="Montserrat Light" pitchFamily="2" charset="77"/>
              <a:cs typeface="Montserrat"/>
            </a:endParaRPr>
          </a:p>
          <a:p>
            <a:pPr marL="28575" marR="278130">
              <a:lnSpc>
                <a:spcPts val="1400"/>
              </a:lnSpc>
              <a:spcBef>
                <a:spcPts val="1305"/>
              </a:spcBef>
            </a:pPr>
            <a:r>
              <a:rPr sz="1200" spc="-20">
                <a:solidFill>
                  <a:srgbClr val="231F20"/>
                </a:solidFill>
                <a:latin typeface="Montserrat Light" pitchFamily="2" charset="77"/>
                <a:cs typeface="Montserrat"/>
              </a:rPr>
              <a:t>Chuột rút và suy nhược cơ</a:t>
            </a:r>
            <a:endParaRPr sz="1200" spc="-20">
              <a:latin typeface="Montserrat Light" pitchFamily="2" charset="77"/>
              <a:cs typeface="Montserrat"/>
            </a:endParaRPr>
          </a:p>
        </p:txBody>
      </p:sp>
      <p:sp>
        <p:nvSpPr>
          <p:cNvPr id="7" name="object 7"/>
          <p:cNvSpPr txBox="1"/>
          <p:nvPr/>
        </p:nvSpPr>
        <p:spPr>
          <a:xfrm>
            <a:off x="5826155" y="5032624"/>
            <a:ext cx="2682004" cy="379912"/>
          </a:xfrm>
          <a:prstGeom prst="rect">
            <a:avLst/>
          </a:prstGeom>
        </p:spPr>
        <p:txBody>
          <a:bodyPr vert="horz" wrap="square" lIns="0" tIns="5715" rIns="0" bIns="0" rtlCol="0">
            <a:spAutoFit/>
          </a:bodyPr>
          <a:lstStyle/>
          <a:p>
            <a:pPr marL="12700" marR="5080">
              <a:lnSpc>
                <a:spcPct val="103600"/>
              </a:lnSpc>
              <a:spcBef>
                <a:spcPts val="45"/>
              </a:spcBef>
            </a:pPr>
            <a:r>
              <a:rPr sz="1200" b="1" spc="-20">
                <a:solidFill>
                  <a:srgbClr val="EF3829"/>
                </a:solidFill>
                <a:latin typeface="Montserrat SemiBold" panose="02000505000000020004" pitchFamily="2" charset="77"/>
                <a:cs typeface="Arial"/>
              </a:rPr>
              <a:t>Sốc nhiệt là một trường hợp khẩn cấp đe dọa tính mạng, hãy gọi Triple Zero (000).</a:t>
            </a:r>
            <a:endParaRPr sz="1200" b="1" spc="-20">
              <a:latin typeface="Montserrat SemiBold" panose="02000505000000020004" pitchFamily="2" charset="77"/>
              <a:cs typeface="Arial"/>
            </a:endParaRPr>
          </a:p>
        </p:txBody>
      </p:sp>
      <p:sp>
        <p:nvSpPr>
          <p:cNvPr id="8" name="object 8"/>
          <p:cNvSpPr txBox="1"/>
          <p:nvPr/>
        </p:nvSpPr>
        <p:spPr>
          <a:xfrm>
            <a:off x="6861306" y="4150354"/>
            <a:ext cx="1379855" cy="19749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Mạch đập nhanh, mạnh</a:t>
            </a:r>
            <a:endParaRPr sz="1200" spc="-20">
              <a:latin typeface="Montserrat Light" pitchFamily="2" charset="77"/>
              <a:cs typeface="Montserrat"/>
            </a:endParaRPr>
          </a:p>
        </p:txBody>
      </p:sp>
      <p:sp>
        <p:nvSpPr>
          <p:cNvPr id="9" name="object 9"/>
          <p:cNvSpPr txBox="1"/>
          <p:nvPr/>
        </p:nvSpPr>
        <p:spPr>
          <a:xfrm>
            <a:off x="5701263" y="2935786"/>
            <a:ext cx="2729230" cy="75692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Bất tỉnh</a:t>
            </a:r>
            <a:endParaRPr sz="1200" spc="-20">
              <a:latin typeface="Montserrat Light" pitchFamily="2" charset="77"/>
              <a:cs typeface="Montserrat"/>
            </a:endParaRPr>
          </a:p>
          <a:p>
            <a:pPr>
              <a:lnSpc>
                <a:spcPct val="100000"/>
              </a:lnSpc>
            </a:pPr>
            <a:endParaRPr sz="1500" spc="-20">
              <a:latin typeface="Montserrat Light" pitchFamily="2" charset="77"/>
              <a:cs typeface="Montserrat"/>
            </a:endParaRPr>
          </a:p>
          <a:p>
            <a:pPr marL="197485">
              <a:lnSpc>
                <a:spcPct val="100000"/>
              </a:lnSpc>
              <a:spcBef>
                <a:spcPts val="1045"/>
              </a:spcBef>
            </a:pPr>
            <a:r>
              <a:rPr sz="1200" spc="-20">
                <a:solidFill>
                  <a:srgbClr val="231F20"/>
                </a:solidFill>
                <a:latin typeface="Montserrat Light" pitchFamily="2" charset="77"/>
                <a:cs typeface="Montserrat"/>
              </a:rPr>
              <a:t>Các triệu chứng giống như đột quỵ hoặc suy sụp</a:t>
            </a:r>
            <a:endParaRPr sz="1200" spc="-20">
              <a:latin typeface="Montserrat Light" pitchFamily="2" charset="77"/>
              <a:cs typeface="Montserrat"/>
            </a:endParaRPr>
          </a:p>
        </p:txBody>
      </p:sp>
      <p:sp>
        <p:nvSpPr>
          <p:cNvPr id="10" name="object 10"/>
          <p:cNvSpPr txBox="1"/>
          <p:nvPr/>
        </p:nvSpPr>
        <p:spPr>
          <a:xfrm>
            <a:off x="5416590" y="2455697"/>
            <a:ext cx="553720" cy="197490"/>
          </a:xfrm>
          <a:prstGeom prst="rect">
            <a:avLst/>
          </a:prstGeom>
        </p:spPr>
        <p:txBody>
          <a:bodyPr vert="horz" wrap="square" lIns="0" tIns="12700" rIns="0" bIns="0" rtlCol="0">
            <a:spAutoFit/>
          </a:bodyPr>
          <a:lstStyle/>
          <a:p>
            <a:pPr marL="12700">
              <a:lnSpc>
                <a:spcPct val="100000"/>
              </a:lnSpc>
              <a:spcBef>
                <a:spcPts val="100"/>
              </a:spcBef>
            </a:pPr>
            <a:r>
              <a:rPr sz="1200" spc="-20">
                <a:solidFill>
                  <a:srgbClr val="231F20"/>
                </a:solidFill>
                <a:latin typeface="Montserrat Light" pitchFamily="2" charset="77"/>
                <a:cs typeface="Montserrat"/>
              </a:rPr>
              <a:t>Co giật</a:t>
            </a:r>
            <a:endParaRPr sz="1200" spc="-20">
              <a:latin typeface="Montserrat Light" pitchFamily="2" charset="77"/>
              <a:cs typeface="Montserrat"/>
            </a:endParaRPr>
          </a:p>
        </p:txBody>
      </p:sp>
      <p:sp>
        <p:nvSpPr>
          <p:cNvPr id="14" name="object 14"/>
          <p:cNvSpPr txBox="1">
            <a:spLocks noGrp="1"/>
          </p:cNvSpPr>
          <p:nvPr>
            <p:ph type="title"/>
          </p:nvPr>
        </p:nvSpPr>
        <p:spPr>
          <a:xfrm>
            <a:off x="1410371" y="902131"/>
            <a:ext cx="3094722" cy="351378"/>
          </a:xfrm>
          <a:prstGeom prst="rect">
            <a:avLst/>
          </a:prstGeom>
        </p:spPr>
        <p:txBody>
          <a:bodyPr vert="horz" wrap="square" lIns="0" tIns="12700" rIns="0" bIns="0" rtlCol="0">
            <a:spAutoFit/>
          </a:bodyPr>
          <a:lstStyle/>
          <a:p>
            <a:pPr marL="12700">
              <a:lnSpc>
                <a:spcPct val="100000"/>
              </a:lnSpc>
              <a:spcBef>
                <a:spcPts val="100"/>
              </a:spcBef>
            </a:pPr>
            <a:r>
              <a:rPr sz="2200" b="1" spc="-20">
                <a:solidFill>
                  <a:srgbClr val="FFA526"/>
                </a:solidFill>
                <a:latin typeface="Montserrat" panose="02000505000000020004" pitchFamily="2" charset="77"/>
                <a:cs typeface="Arial"/>
              </a:rPr>
              <a:t>LẢ NHIỆT</a:t>
            </a:r>
            <a:endParaRPr sz="2200" b="1" spc="-20">
              <a:latin typeface="Montserrat" panose="02000505000000020004" pitchFamily="2" charset="77"/>
              <a:cs typeface="Arial"/>
            </a:endParaRPr>
          </a:p>
        </p:txBody>
      </p:sp>
      <p:sp>
        <p:nvSpPr>
          <p:cNvPr id="15" name="object 15"/>
          <p:cNvSpPr txBox="1"/>
          <p:nvPr/>
        </p:nvSpPr>
        <p:spPr>
          <a:xfrm>
            <a:off x="5356308" y="928376"/>
            <a:ext cx="3380104" cy="351378"/>
          </a:xfrm>
          <a:prstGeom prst="rect">
            <a:avLst/>
          </a:prstGeom>
        </p:spPr>
        <p:txBody>
          <a:bodyPr vert="horz" wrap="square" lIns="0" tIns="12700" rIns="0" bIns="0" rtlCol="0">
            <a:spAutoFit/>
          </a:bodyPr>
          <a:lstStyle/>
          <a:p>
            <a:pPr marL="12700">
              <a:lnSpc>
                <a:spcPct val="100000"/>
              </a:lnSpc>
              <a:spcBef>
                <a:spcPts val="100"/>
              </a:spcBef>
            </a:pPr>
            <a:r>
              <a:rPr sz="2200" b="1" spc="-20" dirty="0">
                <a:solidFill>
                  <a:srgbClr val="EF3829"/>
                </a:solidFill>
                <a:latin typeface="Montserrat" panose="02000505000000020004" pitchFamily="2" charset="77"/>
                <a:cs typeface="Arial"/>
              </a:rPr>
              <a:t>SỐC NHIỆT</a:t>
            </a:r>
            <a:endParaRPr sz="2200" b="1" spc="-20" dirty="0">
              <a:latin typeface="Montserrat" panose="02000505000000020004" pitchFamily="2" charset="77"/>
              <a:cs typeface="Arial"/>
            </a:endParaRPr>
          </a:p>
        </p:txBody>
      </p:sp>
      <p:sp>
        <p:nvSpPr>
          <p:cNvPr id="16" name="object 16"/>
          <p:cNvSpPr txBox="1"/>
          <p:nvPr/>
        </p:nvSpPr>
        <p:spPr>
          <a:xfrm>
            <a:off x="4304711" y="939890"/>
            <a:ext cx="644010" cy="226985"/>
          </a:xfrm>
          <a:prstGeom prst="rect">
            <a:avLst/>
          </a:prstGeom>
        </p:spPr>
        <p:txBody>
          <a:bodyPr vert="horz" wrap="square" lIns="0" tIns="11430" rIns="0" bIns="0" rtlCol="0">
            <a:spAutoFit/>
          </a:bodyPr>
          <a:lstStyle/>
          <a:p>
            <a:pPr marL="12700">
              <a:lnSpc>
                <a:spcPct val="100000"/>
              </a:lnSpc>
              <a:spcBef>
                <a:spcPts val="90"/>
              </a:spcBef>
            </a:pPr>
            <a:r>
              <a:rPr sz="1400" b="1" spc="10" dirty="0">
                <a:solidFill>
                  <a:srgbClr val="FFFFFF"/>
                </a:solidFill>
                <a:latin typeface="Montserrat" panose="02000505000000020004" pitchFamily="2" charset="77"/>
                <a:cs typeface="Arial"/>
              </a:rPr>
              <a:t>HOẶC</a:t>
            </a:r>
            <a:endParaRPr sz="1400" b="1" dirty="0">
              <a:latin typeface="Montserrat" panose="02000505000000020004" pitchFamily="2" charset="77"/>
              <a:cs typeface="Arial"/>
            </a:endParaRPr>
          </a:p>
        </p:txBody>
      </p:sp>
      <p:sp>
        <p:nvSpPr>
          <p:cNvPr id="26" name="object 26"/>
          <p:cNvSpPr txBox="1"/>
          <p:nvPr/>
        </p:nvSpPr>
        <p:spPr>
          <a:xfrm>
            <a:off x="5416590" y="2004346"/>
            <a:ext cx="1444716" cy="197490"/>
          </a:xfrm>
          <a:prstGeom prst="rect">
            <a:avLst/>
          </a:prstGeom>
        </p:spPr>
        <p:txBody>
          <a:bodyPr vert="horz" wrap="square" lIns="0" tIns="12700" rIns="0" bIns="0" rtlCol="0">
            <a:spAutoFit/>
          </a:bodyPr>
          <a:lstStyle/>
          <a:p>
            <a:pPr marL="12700">
              <a:lnSpc>
                <a:spcPct val="100000"/>
              </a:lnSpc>
              <a:spcBef>
                <a:spcPts val="100"/>
              </a:spcBef>
            </a:pPr>
            <a:r>
              <a:rPr sz="1200" spc="-20" dirty="0" err="1">
                <a:solidFill>
                  <a:srgbClr val="231F20"/>
                </a:solidFill>
                <a:latin typeface="Montserrat Light" pitchFamily="2" charset="77"/>
                <a:cs typeface="Montserrat"/>
              </a:rPr>
              <a:t>Ngừng</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đổ</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mồ</a:t>
            </a:r>
            <a:r>
              <a:rPr sz="1200" spc="-20" dirty="0">
                <a:solidFill>
                  <a:srgbClr val="231F20"/>
                </a:solidFill>
                <a:latin typeface="Montserrat Light" pitchFamily="2" charset="77"/>
                <a:cs typeface="Montserrat"/>
              </a:rPr>
              <a:t> </a:t>
            </a:r>
            <a:r>
              <a:rPr sz="1200" spc="-20" dirty="0" err="1">
                <a:solidFill>
                  <a:srgbClr val="231F20"/>
                </a:solidFill>
                <a:latin typeface="Montserrat Light" pitchFamily="2" charset="77"/>
                <a:cs typeface="Montserrat"/>
              </a:rPr>
              <a:t>hôi</a:t>
            </a:r>
            <a:endParaRPr sz="1200" spc="-20" dirty="0">
              <a:latin typeface="Montserrat Light" pitchFamily="2" charset="77"/>
              <a:cs typeface="Montserrat"/>
            </a:endParaRPr>
          </a:p>
        </p:txBody>
      </p:sp>
      <p:pic>
        <p:nvPicPr>
          <p:cNvPr id="31" name="Picture 30">
            <a:extLst>
              <a:ext uri="{FF2B5EF4-FFF2-40B4-BE49-F238E27FC236}">
                <a16:creationId xmlns:a16="http://schemas.microsoft.com/office/drawing/2014/main" id="{DA3410AC-A672-BC45-8943-5D9867C20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
        <p:nvSpPr>
          <p:cNvPr id="36" name="TextBox 35">
            <a:extLst>
              <a:ext uri="{FF2B5EF4-FFF2-40B4-BE49-F238E27FC236}">
                <a16:creationId xmlns:a16="http://schemas.microsoft.com/office/drawing/2014/main" id="{3E005EAE-945C-6642-87BA-B3CC069CA89E}"/>
              </a:ext>
            </a:extLst>
          </p:cNvPr>
          <p:cNvSpPr txBox="1"/>
          <p:nvPr/>
        </p:nvSpPr>
        <p:spPr>
          <a:xfrm>
            <a:off x="5819460" y="1562353"/>
            <a:ext cx="2809811" cy="276999"/>
          </a:xfrm>
          <a:prstGeom prst="rect">
            <a:avLst/>
          </a:prstGeom>
          <a:noFill/>
        </p:spPr>
        <p:txBody>
          <a:bodyPr wrap="square" rtlCol="0">
            <a:spAutoFit/>
          </a:bodyPr>
          <a:lstStyle/>
          <a:p>
            <a:r>
              <a:rPr lang="en-AU" sz="1200" spc="-20">
                <a:solidFill>
                  <a:srgbClr val="231F20"/>
                </a:solidFill>
                <a:latin typeface="Montserrat Light" pitchFamily="2" charset="77"/>
                <a:cs typeface="Montserrat"/>
              </a:rPr>
              <a:t>Không tỉnh táo và mê sảng</a:t>
            </a:r>
            <a:endParaRPr lang="en-AU" sz="1200" spc="-20">
              <a:latin typeface="Montserrat Light" pitchFamily="2" charset="77"/>
              <a:cs typeface="Montserrat"/>
            </a:endParaRPr>
          </a:p>
        </p:txBody>
      </p:sp>
      <p:pic>
        <p:nvPicPr>
          <p:cNvPr id="38" name="Picture 37" descr="A picture containing text, tableware, dishware, plate&#10;&#10;Description automatically generated">
            <a:extLst>
              <a:ext uri="{FF2B5EF4-FFF2-40B4-BE49-F238E27FC236}">
                <a16:creationId xmlns:a16="http://schemas.microsoft.com/office/drawing/2014/main" id="{463E1C80-72A4-6E48-8F32-5CA23616AB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892" y="4590009"/>
            <a:ext cx="927100" cy="40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42CFAED-BA11-6F41-B7B6-95F2D295A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7016750"/>
          </a:xfrm>
          <a:prstGeom prst="rect">
            <a:avLst/>
          </a:prstGeom>
        </p:spPr>
      </p:pic>
      <p:sp>
        <p:nvSpPr>
          <p:cNvPr id="5" name="object 5"/>
          <p:cNvSpPr txBox="1">
            <a:spLocks noGrp="1"/>
          </p:cNvSpPr>
          <p:nvPr>
            <p:ph type="title"/>
          </p:nvPr>
        </p:nvSpPr>
        <p:spPr>
          <a:xfrm>
            <a:off x="692900" y="4881858"/>
            <a:ext cx="4287978" cy="1516441"/>
          </a:xfrm>
          <a:prstGeom prst="rect">
            <a:avLst/>
          </a:prstGeom>
        </p:spPr>
        <p:txBody>
          <a:bodyPr vert="horz" wrap="square" lIns="0" tIns="92075" rIns="0" bIns="0" rtlCol="0">
            <a:spAutoFit/>
          </a:bodyPr>
          <a:lstStyle/>
          <a:p>
            <a:pPr marL="12700" marR="5080">
              <a:lnSpc>
                <a:spcPts val="3720"/>
              </a:lnSpc>
              <a:spcBef>
                <a:spcPts val="725"/>
              </a:spcBef>
            </a:pPr>
            <a:r>
              <a:rPr sz="3600" b="1" spc="-20">
                <a:latin typeface="Montserrat" panose="02000505000000020004" pitchFamily="2" charset="77"/>
                <a:cs typeface="Arial"/>
              </a:rPr>
              <a:t>Các cách bảo vệ sức khỏe trong mùa hè</a:t>
            </a:r>
          </a:p>
        </p:txBody>
      </p:sp>
      <p:pic>
        <p:nvPicPr>
          <p:cNvPr id="18" name="Picture 17" descr="Logo&#10;&#10;Description automatically generated">
            <a:extLst>
              <a:ext uri="{FF2B5EF4-FFF2-40B4-BE49-F238E27FC236}">
                <a16:creationId xmlns:a16="http://schemas.microsoft.com/office/drawing/2014/main" id="{B98B2D02-D723-C644-80F9-F9F7CF5C3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415" y="6500232"/>
            <a:ext cx="1644552" cy="287144"/>
          </a:xfrm>
          <a:prstGeom prst="rect">
            <a:avLst/>
          </a:prstGeom>
        </p:spPr>
      </p:pic>
      <p:pic>
        <p:nvPicPr>
          <p:cNvPr id="26" name="Picture 25" descr="Icon&#10;&#10;Description automatically generated">
            <a:extLst>
              <a:ext uri="{FF2B5EF4-FFF2-40B4-BE49-F238E27FC236}">
                <a16:creationId xmlns:a16="http://schemas.microsoft.com/office/drawing/2014/main" id="{169C947A-C8B5-554D-A298-5C6BAC351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37" y="4136173"/>
            <a:ext cx="863600" cy="698500"/>
          </a:xfrm>
          <a:prstGeom prst="rect">
            <a:avLst/>
          </a:prstGeom>
        </p:spPr>
      </p:pic>
      <p:pic>
        <p:nvPicPr>
          <p:cNvPr id="28" name="Picture 27">
            <a:extLst>
              <a:ext uri="{FF2B5EF4-FFF2-40B4-BE49-F238E27FC236}">
                <a16:creationId xmlns:a16="http://schemas.microsoft.com/office/drawing/2014/main" id="{82D3FE36-890B-0B4C-8C34-DCB07F780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71CCA4F-A642-E248-815D-E5AD33DD2A6C}"/>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467646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Uống đủ nước</a:t>
            </a:r>
            <a:endParaRPr sz="4400" b="1" spc="-20">
              <a:latin typeface="Montserrat" panose="02000505000000020004" pitchFamily="2" charset="77"/>
              <a:cs typeface="Arial"/>
            </a:endParaRPr>
          </a:p>
        </p:txBody>
      </p:sp>
      <p:sp>
        <p:nvSpPr>
          <p:cNvPr id="8" name="object 8"/>
          <p:cNvSpPr txBox="1"/>
          <p:nvPr/>
        </p:nvSpPr>
        <p:spPr>
          <a:xfrm>
            <a:off x="1192983" y="2587079"/>
            <a:ext cx="5058942" cy="3293466"/>
          </a:xfrm>
          <a:prstGeom prst="rect">
            <a:avLst/>
          </a:prstGeom>
        </p:spPr>
        <p:txBody>
          <a:bodyPr vert="horz" wrap="square" lIns="0" tIns="48260" rIns="0" bIns="0" rtlCol="0">
            <a:spAutoFit/>
          </a:bodyPr>
          <a:lstStyle/>
          <a:p>
            <a:pPr marL="12700">
              <a:lnSpc>
                <a:spcPct val="100000"/>
              </a:lnSpc>
              <a:spcBef>
                <a:spcPts val="380"/>
              </a:spcBef>
            </a:pP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nhiều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lần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trong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ngày</a:t>
            </a:r>
            <a:r>
              <a:rPr sz="1600" spc="-30" dirty="0">
                <a:solidFill>
                  <a:srgbClr val="231F20"/>
                </a:solidFill>
                <a:latin typeface="Montserrat Light" pitchFamily="2" charset="77"/>
                <a:cs typeface="Montserrat"/>
              </a:rPr>
              <a:t>,</a:t>
            </a:r>
            <a:endParaRPr sz="1600" spc="-30" dirty="0">
              <a:latin typeface="Montserrat Light" pitchFamily="2" charset="77"/>
              <a:cs typeface="Montserrat"/>
            </a:endParaRPr>
          </a:p>
          <a:p>
            <a:pPr marL="12700" marR="380365">
              <a:lnSpc>
                <a:spcPct val="114599"/>
              </a:lnSpc>
            </a:pPr>
            <a:r>
              <a:rPr sz="1600" spc="-30" dirty="0" err="1">
                <a:solidFill>
                  <a:srgbClr val="231F20"/>
                </a:solidFill>
                <a:latin typeface="Montserrat Light" pitchFamily="2" charset="77"/>
                <a:cs typeface="Montserrat"/>
              </a:rPr>
              <a:t>ngay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cả</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không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cảm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thấy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khát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Kiểm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tra</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màu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tiểu</a:t>
            </a:r>
            <a:r>
              <a:rPr sz="1600" spc="-30" dirty="0">
                <a:solidFill>
                  <a:srgbClr val="231F20"/>
                </a:solidFill>
                <a:latin typeface="Montserrat Light" pitchFamily="2" charset="77"/>
                <a:cs typeface="Montserrat"/>
              </a:rPr>
              <a:t> – </a:t>
            </a:r>
            <a:r>
              <a:rPr sz="1600" spc="-30" dirty="0" err="1">
                <a:solidFill>
                  <a:srgbClr val="231F20"/>
                </a:solidFill>
                <a:latin typeface="Montserrat Light" pitchFamily="2" charset="77"/>
                <a:cs typeface="Montserrat"/>
              </a:rPr>
              <a:t>nếu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màu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nhạt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tức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là</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đã</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đủ</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endParaRPr sz="1600" spc="-30" dirty="0">
              <a:latin typeface="Montserrat Light" pitchFamily="2" charset="77"/>
              <a:cs typeface="Montserrat"/>
            </a:endParaRPr>
          </a:p>
          <a:p>
            <a:pPr marL="12700" marR="562610">
              <a:lnSpc>
                <a:spcPct val="217899"/>
              </a:lnSpc>
            </a:pPr>
            <a:r>
              <a:rPr sz="1600" spc="-30" dirty="0" err="1">
                <a:solidFill>
                  <a:srgbClr val="231F20"/>
                </a:solidFill>
                <a:latin typeface="Montserrat Light" pitchFamily="2" charset="77"/>
                <a:cs typeface="Montserrat"/>
              </a:rPr>
              <a:t>Mang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nước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bên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mình</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ra </a:t>
            </a:r>
            <a:r>
              <a:rPr sz="1600" spc="-30" dirty="0" err="1">
                <a:solidFill>
                  <a:srgbClr val="231F20"/>
                </a:solidFill>
                <a:latin typeface="Montserrat Light" pitchFamily="2" charset="77"/>
                <a:cs typeface="Montserrat"/>
              </a:rPr>
              <a:t>ngoài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chế</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đồ</a:t>
            </a:r>
            <a:r>
              <a:rPr sz="1600" spc="-30" dirty="0">
                <a:solidFill>
                  <a:srgbClr val="231F20"/>
                </a:solidFill>
                <a:latin typeface="Montserrat Light" pitchFamily="2" charset="77"/>
                <a:cs typeface="Montserrat"/>
              </a:rPr>
              <a:t> </a:t>
            </a:r>
            <a:r>
              <a:rPr lang="ca-ES" sz="1600" spc="-30" dirty="0">
                <a:solidFill>
                  <a:srgbClr val="231F20"/>
                </a:solidFill>
                <a:latin typeface="Montserrat Light" pitchFamily="2" charset="77"/>
                <a:cs typeface="Montserrat"/>
              </a:rPr>
              <a:t>U</a:t>
            </a:r>
            <a:r>
              <a:rPr sz="1600" spc="-30" dirty="0" err="1">
                <a:solidFill>
                  <a:srgbClr val="231F20"/>
                </a:solidFill>
                <a:latin typeface="Montserrat Light" pitchFamily="2" charset="77"/>
                <a:cs typeface="Montserrat"/>
              </a:rPr>
              <a:t>ống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có</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cồn</a:t>
            </a:r>
            <a:endParaRPr sz="1600" spc="-30" dirty="0">
              <a:latin typeface="Montserrat Light" pitchFamily="2" charset="77"/>
              <a:cs typeface="Montserrat"/>
            </a:endParaRPr>
          </a:p>
          <a:p>
            <a:pPr>
              <a:lnSpc>
                <a:spcPct val="100000"/>
              </a:lnSpc>
              <a:spcBef>
                <a:spcPts val="30"/>
              </a:spcBef>
            </a:pPr>
            <a:endParaRPr sz="1600" spc="-30" dirty="0">
              <a:latin typeface="Montserrat Light" pitchFamily="2" charset="77"/>
              <a:cs typeface="Montserrat"/>
            </a:endParaRPr>
          </a:p>
          <a:p>
            <a:pPr marL="12700" marR="5080">
              <a:lnSpc>
                <a:spcPct val="114599"/>
              </a:lnSpc>
            </a:pPr>
            <a:r>
              <a:rPr sz="1600" spc="-30" dirty="0" err="1">
                <a:solidFill>
                  <a:srgbClr val="231F20"/>
                </a:solidFill>
                <a:latin typeface="Montserrat Light" pitchFamily="2" charset="77"/>
                <a:cs typeface="Montserrat"/>
              </a:rPr>
              <a:t>Nếu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bác</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sĩ</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thường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yêu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cầu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chế</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lượng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chất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lỏng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nạp</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vào</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hãy</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kiểm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tra</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xem</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bạn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nên</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uống</a:t>
            </a:r>
            <a:r>
              <a:rPr sz="1600" spc="-30" dirty="0">
                <a:solidFill>
                  <a:srgbClr val="231F20"/>
                </a:solidFill>
                <a:latin typeface="Montserrat Light" pitchFamily="2" charset="77"/>
                <a:cs typeface="Montserrat"/>
              </a:rPr>
              <a:t> bao </a:t>
            </a:r>
            <a:r>
              <a:rPr sz="1600" spc="-30" dirty="0" err="1">
                <a:solidFill>
                  <a:srgbClr val="231F20"/>
                </a:solidFill>
                <a:latin typeface="Montserrat Light" pitchFamily="2" charset="77"/>
                <a:cs typeface="Montserrat"/>
              </a:rPr>
              <a:t>nhiêu</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khi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thời</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tiết</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nóng</a:t>
            </a:r>
            <a:r>
              <a:rPr sz="1600" spc="-30" dirty="0">
                <a:solidFill>
                  <a:srgbClr val="231F20"/>
                </a:solidFill>
                <a:latin typeface="Montserrat Light" pitchFamily="2" charset="77"/>
                <a:cs typeface="Montserrat"/>
              </a:rPr>
              <a:t> </a:t>
            </a:r>
            <a:r>
              <a:rPr sz="1600" spc="-30" dirty="0" err="1">
                <a:solidFill>
                  <a:srgbClr val="231F20"/>
                </a:solidFill>
                <a:latin typeface="Montserrat Light" pitchFamily="2" charset="77"/>
                <a:cs typeface="Montserrat"/>
              </a:rPr>
              <a:t>bức</a:t>
            </a:r>
            <a:endParaRPr sz="1600" spc="-30" dirty="0">
              <a:latin typeface="Montserrat Light" pitchFamily="2" charset="77"/>
              <a:cs typeface="Montserrat"/>
            </a:endParaRPr>
          </a:p>
        </p:txBody>
      </p:sp>
      <p:sp>
        <p:nvSpPr>
          <p:cNvPr id="9" name="object 9"/>
          <p:cNvSpPr/>
          <p:nvPr/>
        </p:nvSpPr>
        <p:spPr>
          <a:xfrm>
            <a:off x="6242400" y="2728803"/>
            <a:ext cx="2442946" cy="2442946"/>
          </a:xfrm>
          <a:prstGeom prst="rect">
            <a:avLst/>
          </a:prstGeom>
          <a:blipFill>
            <a:blip r:embed="rId3" cstate="print"/>
            <a:stretch>
              <a:fillRect/>
            </a:stretch>
          </a:blipFill>
        </p:spPr>
        <p:txBody>
          <a:bodyPr wrap="square" lIns="0" tIns="0" rIns="0" bIns="0" rtlCol="0"/>
          <a:lstStyle/>
          <a:p>
            <a:endParaRPr/>
          </a:p>
        </p:txBody>
      </p:sp>
      <p:pic>
        <p:nvPicPr>
          <p:cNvPr id="13" name="Picture 12">
            <a:extLst>
              <a:ext uri="{FF2B5EF4-FFF2-40B4-BE49-F238E27FC236}">
                <a16:creationId xmlns:a16="http://schemas.microsoft.com/office/drawing/2014/main" id="{299BEF2D-F1D3-7349-B67A-AFEC3F399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6" name="Picture 15" descr="Logo, icon&#10;&#10;Description automatically generated">
            <a:extLst>
              <a:ext uri="{FF2B5EF4-FFF2-40B4-BE49-F238E27FC236}">
                <a16:creationId xmlns:a16="http://schemas.microsoft.com/office/drawing/2014/main" id="{87CEBCB7-A2B8-F14A-8DFF-ACA38058C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2622549"/>
            <a:ext cx="347266" cy="308681"/>
          </a:xfrm>
          <a:prstGeom prst="rect">
            <a:avLst/>
          </a:prstGeom>
        </p:spPr>
      </p:pic>
      <p:pic>
        <p:nvPicPr>
          <p:cNvPr id="18" name="Picture 17" descr="Logo, icon&#10;&#10;Description automatically generated">
            <a:extLst>
              <a:ext uri="{FF2B5EF4-FFF2-40B4-BE49-F238E27FC236}">
                <a16:creationId xmlns:a16="http://schemas.microsoft.com/office/drawing/2014/main" id="{D405D0A0-CE9B-764F-BC1E-C44BCD5A3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3853330"/>
            <a:ext cx="347266" cy="308681"/>
          </a:xfrm>
          <a:prstGeom prst="rect">
            <a:avLst/>
          </a:prstGeom>
        </p:spPr>
      </p:pic>
      <p:pic>
        <p:nvPicPr>
          <p:cNvPr id="19" name="Picture 18" descr="Logo, icon&#10;&#10;Description automatically generated">
            <a:extLst>
              <a:ext uri="{FF2B5EF4-FFF2-40B4-BE49-F238E27FC236}">
                <a16:creationId xmlns:a16="http://schemas.microsoft.com/office/drawing/2014/main" id="{A1557492-7D9D-E643-8974-99B258D51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99" y="4423595"/>
            <a:ext cx="347266" cy="308681"/>
          </a:xfrm>
          <a:prstGeom prst="rect">
            <a:avLst/>
          </a:prstGeom>
        </p:spPr>
      </p:pic>
      <p:pic>
        <p:nvPicPr>
          <p:cNvPr id="20" name="Picture 19" descr="Logo, icon&#10;&#10;Description automatically generated">
            <a:extLst>
              <a:ext uri="{FF2B5EF4-FFF2-40B4-BE49-F238E27FC236}">
                <a16:creationId xmlns:a16="http://schemas.microsoft.com/office/drawing/2014/main" id="{C1CBBE05-5507-A84C-9C23-166C4686F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550" y="5015883"/>
            <a:ext cx="347266" cy="308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39DBB3D-3D96-F047-87FC-294BFFB6BB16}"/>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6326547" cy="923330"/>
          </a:xfrm>
          <a:prstGeom prst="rect">
            <a:avLst/>
          </a:prstGeom>
        </p:spPr>
        <p:txBody>
          <a:bodyPr vert="horz" wrap="square" lIns="0" tIns="12700" rIns="0" bIns="0" rtlCol="0">
            <a:spAutoFit/>
          </a:bodyPr>
          <a:lstStyle/>
          <a:p>
            <a:pPr marL="12700">
              <a:lnSpc>
                <a:spcPts val="1935"/>
              </a:lnSpc>
              <a:spcBef>
                <a:spcPts val="100"/>
              </a:spcBef>
            </a:pPr>
            <a:r>
              <a:rPr sz="1700" spc="-20" dirty="0" err="1">
                <a:solidFill>
                  <a:srgbClr val="004386"/>
                </a:solidFill>
                <a:latin typeface="Montserrat" panose="02000505000000020004" pitchFamily="2" charset="77"/>
                <a:cs typeface="Arial"/>
              </a:rPr>
              <a:t>Các</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cách</a:t>
            </a:r>
            <a:r>
              <a:rPr sz="1700" spc="-20" dirty="0">
                <a:solidFill>
                  <a:srgbClr val="004386"/>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bảo</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vệ</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sức</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khỏe</a:t>
            </a:r>
            <a:r>
              <a:rPr sz="1700" spc="-20" dirty="0">
                <a:solidFill>
                  <a:srgbClr val="EF3829"/>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trong</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mùa</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hè</a:t>
            </a:r>
            <a:endParaRPr sz="1700" spc="-20" dirty="0">
              <a:latin typeface="Montserrat" panose="02000505000000020004" pitchFamily="2" charset="77"/>
              <a:cs typeface="Arial"/>
            </a:endParaRPr>
          </a:p>
          <a:p>
            <a:pPr marL="12700">
              <a:lnSpc>
                <a:spcPts val="5175"/>
              </a:lnSpc>
            </a:pPr>
            <a:r>
              <a:rPr sz="4400" b="1" spc="-20" dirty="0" err="1">
                <a:solidFill>
                  <a:srgbClr val="004386"/>
                </a:solidFill>
                <a:latin typeface="Montserrat" panose="02000505000000020004" pitchFamily="2" charset="77"/>
                <a:cs typeface="Arial"/>
              </a:rPr>
              <a:t>Giữ</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mát</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cho</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cơ</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thể</a:t>
            </a:r>
            <a:endParaRPr sz="4400" b="1" spc="-20" dirty="0">
              <a:latin typeface="Montserrat" panose="02000505000000020004" pitchFamily="2" charset="77"/>
              <a:cs typeface="Arial"/>
            </a:endParaRPr>
          </a:p>
        </p:txBody>
      </p:sp>
      <p:sp>
        <p:nvSpPr>
          <p:cNvPr id="7" name="object 7"/>
          <p:cNvSpPr txBox="1"/>
          <p:nvPr/>
        </p:nvSpPr>
        <p:spPr>
          <a:xfrm>
            <a:off x="1197929" y="2623921"/>
            <a:ext cx="4375557" cy="2764790"/>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Sử dụng điều hòa và quạt nếu có.  Bảo vệ cơ thể bằng cách sử dụng mũ</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kem chống nắng khi ra ngoài. Tránh đi ra ngoài vào thời điểm</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nắng nóng đỉnh điểm</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431165">
              <a:lnSpc>
                <a:spcPct val="114599"/>
              </a:lnSpc>
            </a:pPr>
            <a:r>
              <a:rPr sz="1600" spc="-30">
                <a:solidFill>
                  <a:srgbClr val="231F20"/>
                </a:solidFill>
                <a:latin typeface="Montserrat Light" pitchFamily="2" charset="77"/>
                <a:cs typeface="Montserrat"/>
              </a:rPr>
              <a:t>Dùng khăn ướt, ngâm chân trong nước mát</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tắm bằng nước mát (không phải nước lạnh)</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118110">
              <a:lnSpc>
                <a:spcPct val="114599"/>
              </a:lnSpc>
            </a:pPr>
            <a:r>
              <a:rPr sz="1600" spc="-30">
                <a:solidFill>
                  <a:srgbClr val="231F20"/>
                </a:solidFill>
                <a:latin typeface="Montserrat Light" pitchFamily="2" charset="77"/>
                <a:cs typeface="Montserrat"/>
              </a:rPr>
              <a:t>Tránh hoạt động cường độ cao như tập thể dục, cải tạo</a:t>
            </a:r>
            <a:r>
              <a:rPr lang="en-AU" sz="1600" spc="-30">
                <a:solidFill>
                  <a:srgbClr val="231F20"/>
                </a:solidFill>
                <a:latin typeface="Montserrat Light" pitchFamily="2" charset="77"/>
                <a:cs typeface="Montserrat"/>
              </a:rPr>
              <a:t> </a:t>
            </a:r>
            <a:r>
              <a:rPr sz="1600" spc="-30">
                <a:solidFill>
                  <a:srgbClr val="231F20"/>
                </a:solidFill>
                <a:latin typeface="Montserrat Light" pitchFamily="2" charset="77"/>
                <a:cs typeface="Montserrat"/>
              </a:rPr>
              <a:t>và làm vườn</a:t>
            </a:r>
            <a:endParaRPr sz="1600" spc="-30">
              <a:latin typeface="Montserrat Light" pitchFamily="2" charset="77"/>
              <a:cs typeface="Montserrat"/>
            </a:endParaRPr>
          </a:p>
        </p:txBody>
      </p:sp>
      <p:pic>
        <p:nvPicPr>
          <p:cNvPr id="16" name="Picture 15">
            <a:extLst>
              <a:ext uri="{FF2B5EF4-FFF2-40B4-BE49-F238E27FC236}">
                <a16:creationId xmlns:a16="http://schemas.microsoft.com/office/drawing/2014/main" id="{05DF8617-3174-BE4D-AAFC-0194F2753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7" name="Picture 16" descr="Logo, icon&#10;&#10;Description automatically generated">
            <a:extLst>
              <a:ext uri="{FF2B5EF4-FFF2-40B4-BE49-F238E27FC236}">
                <a16:creationId xmlns:a16="http://schemas.microsoft.com/office/drawing/2014/main" id="{3092849B-0AB5-4544-A6E5-FF6B5BA9A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622549"/>
            <a:ext cx="347266" cy="308681"/>
          </a:xfrm>
          <a:prstGeom prst="rect">
            <a:avLst/>
          </a:prstGeom>
        </p:spPr>
      </p:pic>
      <p:pic>
        <p:nvPicPr>
          <p:cNvPr id="19" name="Picture 18" descr="Logo, icon&#10;&#10;Description automatically generated">
            <a:extLst>
              <a:ext uri="{FF2B5EF4-FFF2-40B4-BE49-F238E27FC236}">
                <a16:creationId xmlns:a16="http://schemas.microsoft.com/office/drawing/2014/main" id="{E553F3F8-8F9B-4A4D-96DA-5DB56A751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97" y="4006316"/>
            <a:ext cx="347266" cy="308681"/>
          </a:xfrm>
          <a:prstGeom prst="rect">
            <a:avLst/>
          </a:prstGeom>
        </p:spPr>
      </p:pic>
      <p:pic>
        <p:nvPicPr>
          <p:cNvPr id="20" name="Picture 19" descr="Logo, icon&#10;&#10;Description automatically generated">
            <a:extLst>
              <a:ext uri="{FF2B5EF4-FFF2-40B4-BE49-F238E27FC236}">
                <a16:creationId xmlns:a16="http://schemas.microsoft.com/office/drawing/2014/main" id="{6CC46701-EB87-DD4F-920D-AEADA7D8B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99" y="5080030"/>
            <a:ext cx="347266" cy="308681"/>
          </a:xfrm>
          <a:prstGeom prst="rect">
            <a:avLst/>
          </a:prstGeom>
        </p:spPr>
      </p:pic>
      <p:pic>
        <p:nvPicPr>
          <p:cNvPr id="23" name="Picture 22" descr="Logo, icon&#10;&#10;Description automatically generated">
            <a:extLst>
              <a:ext uri="{FF2B5EF4-FFF2-40B4-BE49-F238E27FC236}">
                <a16:creationId xmlns:a16="http://schemas.microsoft.com/office/drawing/2014/main" id="{BCA69094-B33E-4A4D-A0BC-53F53BAD1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9666" y="2732924"/>
            <a:ext cx="2933700" cy="243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4602F1F-A316-8F4F-B98A-C8677001D200}"/>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6627998" cy="929005"/>
          </a:xfrm>
          <a:prstGeom prst="rect">
            <a:avLst/>
          </a:prstGeom>
        </p:spPr>
        <p:txBody>
          <a:bodyPr vert="horz" wrap="square" lIns="0" tIns="12700" rIns="0" bIns="0" rtlCol="0">
            <a:spAutoFit/>
          </a:bodyPr>
          <a:lstStyle/>
          <a:p>
            <a:pPr marL="12700">
              <a:lnSpc>
                <a:spcPts val="1935"/>
              </a:lnSpc>
              <a:spcBef>
                <a:spcPts val="100"/>
              </a:spcBef>
            </a:pPr>
            <a:r>
              <a:rPr sz="1700" spc="-20" dirty="0" err="1">
                <a:solidFill>
                  <a:srgbClr val="004386"/>
                </a:solidFill>
                <a:latin typeface="Montserrat" panose="02000505000000020004" pitchFamily="2" charset="77"/>
                <a:cs typeface="Arial"/>
              </a:rPr>
              <a:t>Các</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cách</a:t>
            </a:r>
            <a:r>
              <a:rPr sz="1700" spc="-20" dirty="0">
                <a:solidFill>
                  <a:srgbClr val="004386"/>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bảo</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vệ</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sức</a:t>
            </a:r>
            <a:r>
              <a:rPr sz="1700" spc="-20" dirty="0">
                <a:solidFill>
                  <a:srgbClr val="EF3829"/>
                </a:solidFill>
                <a:latin typeface="Montserrat" panose="02000505000000020004" pitchFamily="2" charset="77"/>
                <a:cs typeface="Arial"/>
              </a:rPr>
              <a:t> </a:t>
            </a:r>
            <a:r>
              <a:rPr sz="1700" spc="-20" dirty="0" err="1">
                <a:solidFill>
                  <a:srgbClr val="EF3829"/>
                </a:solidFill>
                <a:latin typeface="Montserrat" panose="02000505000000020004" pitchFamily="2" charset="77"/>
                <a:cs typeface="Arial"/>
              </a:rPr>
              <a:t>khỏe</a:t>
            </a:r>
            <a:r>
              <a:rPr sz="1700" spc="-20" dirty="0">
                <a:solidFill>
                  <a:srgbClr val="EF3829"/>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trong</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mùa</a:t>
            </a:r>
            <a:r>
              <a:rPr sz="1700" spc="-20" dirty="0">
                <a:solidFill>
                  <a:srgbClr val="004386"/>
                </a:solidFill>
                <a:latin typeface="Montserrat" panose="02000505000000020004" pitchFamily="2" charset="77"/>
                <a:cs typeface="Arial"/>
              </a:rPr>
              <a:t> </a:t>
            </a:r>
            <a:r>
              <a:rPr sz="1700" spc="-20" dirty="0" err="1">
                <a:solidFill>
                  <a:srgbClr val="004386"/>
                </a:solidFill>
                <a:latin typeface="Montserrat" panose="02000505000000020004" pitchFamily="2" charset="77"/>
                <a:cs typeface="Arial"/>
              </a:rPr>
              <a:t>hè</a:t>
            </a:r>
            <a:endParaRPr sz="1700" spc="-20" dirty="0">
              <a:latin typeface="Montserrat" panose="02000505000000020004" pitchFamily="2" charset="77"/>
              <a:cs typeface="Arial"/>
            </a:endParaRPr>
          </a:p>
          <a:p>
            <a:pPr marL="12700">
              <a:lnSpc>
                <a:spcPts val="5175"/>
              </a:lnSpc>
            </a:pPr>
            <a:r>
              <a:rPr sz="4400" b="1" spc="-20" dirty="0" err="1">
                <a:solidFill>
                  <a:srgbClr val="004386"/>
                </a:solidFill>
                <a:latin typeface="Montserrat" panose="02000505000000020004" pitchFamily="2" charset="77"/>
                <a:cs typeface="Arial"/>
              </a:rPr>
              <a:t>Chăm</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sóc</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người</a:t>
            </a:r>
            <a:r>
              <a:rPr sz="4400" b="1" spc="-20" dirty="0">
                <a:solidFill>
                  <a:srgbClr val="004386"/>
                </a:solidFill>
                <a:latin typeface="Montserrat" panose="02000505000000020004" pitchFamily="2" charset="77"/>
                <a:cs typeface="Arial"/>
              </a:rPr>
              <a:t> </a:t>
            </a:r>
            <a:r>
              <a:rPr sz="4400" b="1" spc="-20" dirty="0" err="1">
                <a:solidFill>
                  <a:srgbClr val="004386"/>
                </a:solidFill>
                <a:latin typeface="Montserrat" panose="02000505000000020004" pitchFamily="2" charset="77"/>
                <a:cs typeface="Arial"/>
              </a:rPr>
              <a:t>khác</a:t>
            </a:r>
            <a:endParaRPr sz="4400" b="1" spc="-20" dirty="0">
              <a:latin typeface="Montserrat" panose="02000505000000020004" pitchFamily="2" charset="77"/>
              <a:cs typeface="Arial"/>
            </a:endParaRPr>
          </a:p>
        </p:txBody>
      </p:sp>
      <p:sp>
        <p:nvSpPr>
          <p:cNvPr id="4" name="object 4"/>
          <p:cNvSpPr txBox="1"/>
          <p:nvPr/>
        </p:nvSpPr>
        <p:spPr>
          <a:xfrm>
            <a:off x="1179191" y="2636621"/>
            <a:ext cx="4771665" cy="2715039"/>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Theo dõi những người lớn tuổi, những người sống một mình, trẻ em và những người bị bệnh</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130175">
              <a:lnSpc>
                <a:spcPct val="114599"/>
              </a:lnSpc>
            </a:pPr>
            <a:r>
              <a:rPr sz="1600" spc="-30">
                <a:solidFill>
                  <a:srgbClr val="231F20"/>
                </a:solidFill>
                <a:latin typeface="Montserrat Light" pitchFamily="2" charset="77"/>
                <a:cs typeface="Montserrat"/>
              </a:rPr>
              <a:t>Gọi điện hoặc đến thăm họ ít nhất một lần vào những ngày nắng nóng khắc nghiệt</a:t>
            </a:r>
            <a:endParaRPr sz="1600" spc="-30">
              <a:latin typeface="Montserrat Light" pitchFamily="2" charset="77"/>
              <a:cs typeface="Montserrat"/>
            </a:endParaRPr>
          </a:p>
          <a:p>
            <a:pPr>
              <a:lnSpc>
                <a:spcPct val="100000"/>
              </a:lnSpc>
              <a:spcBef>
                <a:spcPts val="10"/>
              </a:spcBef>
            </a:pPr>
            <a:endParaRPr sz="1850" spc="-30">
              <a:latin typeface="Montserrat Light" pitchFamily="2" charset="77"/>
              <a:cs typeface="Montserrat"/>
            </a:endParaRPr>
          </a:p>
          <a:p>
            <a:pPr marL="12700">
              <a:lnSpc>
                <a:spcPct val="100000"/>
              </a:lnSpc>
            </a:pPr>
            <a:r>
              <a:rPr sz="1600" spc="-30">
                <a:solidFill>
                  <a:srgbClr val="231F20"/>
                </a:solidFill>
                <a:latin typeface="Montserrat Light" pitchFamily="2" charset="77"/>
                <a:cs typeface="Montserrat"/>
              </a:rPr>
              <a:t>Khuyến khích họ uống nhiều nước</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8890">
              <a:lnSpc>
                <a:spcPct val="114599"/>
              </a:lnSpc>
            </a:pPr>
            <a:r>
              <a:rPr sz="1600" spc="-30">
                <a:solidFill>
                  <a:srgbClr val="231F20"/>
                </a:solidFill>
                <a:latin typeface="Montserrat Light" pitchFamily="2" charset="77"/>
                <a:cs typeface="Montserrat"/>
              </a:rPr>
              <a:t>Nếu bạn thấy các triệu chứng của bệnh về nhiệt, hãy tìm kiếm sự trợ giúp y tế</a:t>
            </a:r>
            <a:endParaRPr sz="1600" spc="-30">
              <a:latin typeface="Montserrat Light" pitchFamily="2" charset="77"/>
              <a:cs typeface="Montserrat"/>
            </a:endParaRPr>
          </a:p>
        </p:txBody>
      </p:sp>
      <p:pic>
        <p:nvPicPr>
          <p:cNvPr id="10" name="Picture 9" descr="Logo, icon&#10;&#10;Description automatically generated">
            <a:extLst>
              <a:ext uri="{FF2B5EF4-FFF2-40B4-BE49-F238E27FC236}">
                <a16:creationId xmlns:a16="http://schemas.microsoft.com/office/drawing/2014/main" id="{376D62C6-894F-5845-B63C-63F3F7FDD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2639175"/>
            <a:ext cx="347266" cy="308681"/>
          </a:xfrm>
          <a:prstGeom prst="rect">
            <a:avLst/>
          </a:prstGeom>
        </p:spPr>
      </p:pic>
      <p:pic>
        <p:nvPicPr>
          <p:cNvPr id="11" name="Picture 10" descr="Logo, icon&#10;&#10;Description automatically generated">
            <a:extLst>
              <a:ext uri="{FF2B5EF4-FFF2-40B4-BE49-F238E27FC236}">
                <a16:creationId xmlns:a16="http://schemas.microsoft.com/office/drawing/2014/main" id="{C8C60D52-B062-994F-809E-854C0AE69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3456882"/>
            <a:ext cx="347266" cy="308681"/>
          </a:xfrm>
          <a:prstGeom prst="rect">
            <a:avLst/>
          </a:prstGeom>
        </p:spPr>
      </p:pic>
      <p:pic>
        <p:nvPicPr>
          <p:cNvPr id="12" name="Picture 11" descr="Logo, icon&#10;&#10;Description automatically generated">
            <a:extLst>
              <a:ext uri="{FF2B5EF4-FFF2-40B4-BE49-F238E27FC236}">
                <a16:creationId xmlns:a16="http://schemas.microsoft.com/office/drawing/2014/main" id="{FF01D660-02B3-1441-8A61-B6E224F79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 y="4262927"/>
            <a:ext cx="347266" cy="308681"/>
          </a:xfrm>
          <a:prstGeom prst="rect">
            <a:avLst/>
          </a:prstGeom>
        </p:spPr>
      </p:pic>
      <p:pic>
        <p:nvPicPr>
          <p:cNvPr id="13" name="Picture 12" descr="Logo, icon&#10;&#10;Description automatically generated">
            <a:extLst>
              <a:ext uri="{FF2B5EF4-FFF2-40B4-BE49-F238E27FC236}">
                <a16:creationId xmlns:a16="http://schemas.microsoft.com/office/drawing/2014/main" id="{A57A0963-1467-5A42-86B1-218930CE5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75" y="4783050"/>
            <a:ext cx="347266" cy="308681"/>
          </a:xfrm>
          <a:prstGeom prst="rect">
            <a:avLst/>
          </a:prstGeom>
        </p:spPr>
      </p:pic>
      <p:pic>
        <p:nvPicPr>
          <p:cNvPr id="15" name="Picture 14">
            <a:extLst>
              <a:ext uri="{FF2B5EF4-FFF2-40B4-BE49-F238E27FC236}">
                <a16:creationId xmlns:a16="http://schemas.microsoft.com/office/drawing/2014/main" id="{4F7960A7-2BFD-8A47-9541-ED8D44480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8" name="Picture 17" descr="Icon&#10;&#10;Description automatically generated">
            <a:extLst>
              <a:ext uri="{FF2B5EF4-FFF2-40B4-BE49-F238E27FC236}">
                <a16:creationId xmlns:a16="http://schemas.microsoft.com/office/drawing/2014/main" id="{1B9314E4-D8B8-1549-9D38-6CBBB55C9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400" y="2531638"/>
            <a:ext cx="2438400" cy="2781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3C393D-FB46-8F45-A1C7-E8A5049D8BAB}"/>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478741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Ô tô "tử thần"</a:t>
            </a:r>
            <a:endParaRPr sz="4400" b="1" spc="-20">
              <a:latin typeface="Montserrat" panose="02000505000000020004" pitchFamily="2" charset="77"/>
              <a:cs typeface="Arial"/>
            </a:endParaRPr>
          </a:p>
        </p:txBody>
      </p:sp>
      <p:sp>
        <p:nvSpPr>
          <p:cNvPr id="4" name="object 4"/>
          <p:cNvSpPr txBox="1"/>
          <p:nvPr/>
        </p:nvSpPr>
        <p:spPr>
          <a:xfrm>
            <a:off x="1162567" y="2695820"/>
            <a:ext cx="4940690" cy="2467278"/>
          </a:xfrm>
          <a:prstGeom prst="rect">
            <a:avLst/>
          </a:prstGeom>
        </p:spPr>
        <p:txBody>
          <a:bodyPr vert="horz" wrap="square" lIns="0" tIns="12700" rIns="0" bIns="0" rtlCol="0">
            <a:spAutoFit/>
          </a:bodyPr>
          <a:lstStyle/>
          <a:p>
            <a:pPr marL="12700" marR="5080">
              <a:lnSpc>
                <a:spcPct val="114599"/>
              </a:lnSpc>
              <a:spcBef>
                <a:spcPts val="100"/>
              </a:spcBef>
            </a:pPr>
            <a:r>
              <a:rPr sz="1600" spc="-30">
                <a:solidFill>
                  <a:srgbClr val="231F20"/>
                </a:solidFill>
                <a:latin typeface="Montserrat Light" pitchFamily="2" charset="77"/>
                <a:cs typeface="Montserrat"/>
              </a:rPr>
              <a:t>Không bao giờ để trẻ em, người lớn tuổi hoặc vật nuôi trong ô tô đang đỗ – nhiệt độ có thể tăng gấp đôi sau vài phút</a:t>
            </a:r>
            <a:endParaRPr sz="1600" spc="-30">
              <a:latin typeface="Montserrat Light" pitchFamily="2" charset="77"/>
              <a:cs typeface="Montserrat"/>
            </a:endParaRPr>
          </a:p>
          <a:p>
            <a:pPr>
              <a:lnSpc>
                <a:spcPct val="100000"/>
              </a:lnSpc>
              <a:spcBef>
                <a:spcPts val="30"/>
              </a:spcBef>
            </a:pPr>
            <a:endParaRPr sz="1600" spc="-30">
              <a:latin typeface="Montserrat Light" pitchFamily="2" charset="77"/>
              <a:cs typeface="Montserrat"/>
            </a:endParaRPr>
          </a:p>
          <a:p>
            <a:pPr marL="12700" marR="389255">
              <a:lnSpc>
                <a:spcPct val="114599"/>
              </a:lnSpc>
            </a:pPr>
            <a:r>
              <a:rPr sz="1600" spc="-30">
                <a:solidFill>
                  <a:srgbClr val="231F20"/>
                </a:solidFill>
                <a:latin typeface="Montserrat Light" pitchFamily="2" charset="77"/>
                <a:cs typeface="Montserrat"/>
              </a:rPr>
              <a:t>Nhiệt độ cơ thể của trẻ em tăng nhanh gấp 3 đến 5 lần người lớn</a:t>
            </a:r>
            <a:endParaRPr sz="1600" spc="-30">
              <a:latin typeface="Montserrat Light" pitchFamily="2" charset="77"/>
              <a:cs typeface="Montserrat"/>
            </a:endParaRPr>
          </a:p>
          <a:p>
            <a:pPr>
              <a:lnSpc>
                <a:spcPct val="100000"/>
              </a:lnSpc>
              <a:spcBef>
                <a:spcPts val="35"/>
              </a:spcBef>
            </a:pPr>
            <a:endParaRPr sz="1600" spc="-30">
              <a:latin typeface="Montserrat Light" pitchFamily="2" charset="77"/>
              <a:cs typeface="Montserrat"/>
            </a:endParaRPr>
          </a:p>
          <a:p>
            <a:pPr marL="12700" marR="156845">
              <a:lnSpc>
                <a:spcPct val="114599"/>
              </a:lnSpc>
            </a:pPr>
            <a:r>
              <a:rPr sz="1600" spc="-30">
                <a:solidFill>
                  <a:srgbClr val="231F20"/>
                </a:solidFill>
                <a:latin typeface="Montserrat Light" pitchFamily="2" charset="77"/>
                <a:cs typeface="Montserrat"/>
              </a:rPr>
              <a:t>Ngay cả vào những ngày râm mát, nhiệt độ bên trong ô tô đang đỗ có thể nóng hơn nhiệt độ bên ngoài từ 20 đến 30 độ</a:t>
            </a:r>
            <a:endParaRPr sz="1600" spc="-30">
              <a:latin typeface="Montserrat Light" pitchFamily="2" charset="77"/>
              <a:cs typeface="Montserrat"/>
            </a:endParaRPr>
          </a:p>
        </p:txBody>
      </p:sp>
      <p:pic>
        <p:nvPicPr>
          <p:cNvPr id="10" name="Picture 9">
            <a:extLst>
              <a:ext uri="{FF2B5EF4-FFF2-40B4-BE49-F238E27FC236}">
                <a16:creationId xmlns:a16="http://schemas.microsoft.com/office/drawing/2014/main" id="{163EAC83-FD58-F746-BE02-5C6F12AC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11" name="Picture 10" descr="Logo, icon&#10;&#10;Description automatically generated">
            <a:extLst>
              <a:ext uri="{FF2B5EF4-FFF2-40B4-BE49-F238E27FC236}">
                <a16:creationId xmlns:a16="http://schemas.microsoft.com/office/drawing/2014/main" id="{865F7356-9F06-C145-ABBD-E583936B0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705676"/>
            <a:ext cx="347266" cy="308681"/>
          </a:xfrm>
          <a:prstGeom prst="rect">
            <a:avLst/>
          </a:prstGeom>
        </p:spPr>
      </p:pic>
      <p:pic>
        <p:nvPicPr>
          <p:cNvPr id="12" name="Picture 11" descr="Logo, icon&#10;&#10;Description automatically generated">
            <a:extLst>
              <a:ext uri="{FF2B5EF4-FFF2-40B4-BE49-F238E27FC236}">
                <a16:creationId xmlns:a16="http://schemas.microsoft.com/office/drawing/2014/main" id="{E25333A5-4B17-7245-BE10-A8DB48EA3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3781540"/>
            <a:ext cx="347266" cy="308681"/>
          </a:xfrm>
          <a:prstGeom prst="rect">
            <a:avLst/>
          </a:prstGeom>
        </p:spPr>
      </p:pic>
      <p:pic>
        <p:nvPicPr>
          <p:cNvPr id="13" name="Picture 12" descr="Logo, icon&#10;&#10;Description automatically generated">
            <a:extLst>
              <a:ext uri="{FF2B5EF4-FFF2-40B4-BE49-F238E27FC236}">
                <a16:creationId xmlns:a16="http://schemas.microsoft.com/office/drawing/2014/main" id="{6AEC523A-88FF-474C-84DD-88AE30976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4615799"/>
            <a:ext cx="347266" cy="308681"/>
          </a:xfrm>
          <a:prstGeom prst="rect">
            <a:avLst/>
          </a:prstGeom>
        </p:spPr>
      </p:pic>
      <p:pic>
        <p:nvPicPr>
          <p:cNvPr id="17" name="Picture 16" descr="Logo, icon&#10;&#10;Description automatically generated">
            <a:extLst>
              <a:ext uri="{FF2B5EF4-FFF2-40B4-BE49-F238E27FC236}">
                <a16:creationId xmlns:a16="http://schemas.microsoft.com/office/drawing/2014/main" id="{5F27C4FE-1EB3-9248-B0AE-ECEFD14A9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908" y="2562885"/>
            <a:ext cx="2438400" cy="260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789D3AD-93F2-2B43-9736-2D4E8B49FD9E}"/>
              </a:ext>
            </a:extLst>
          </p:cNvPr>
          <p:cNvSpPr/>
          <p:nvPr/>
        </p:nvSpPr>
        <p:spPr>
          <a:xfrm>
            <a:off x="0" y="2208498"/>
            <a:ext cx="9144000" cy="4814602"/>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707299" y="1023584"/>
            <a:ext cx="7268804" cy="923330"/>
          </a:xfrm>
          <a:prstGeom prst="rect">
            <a:avLst/>
          </a:prstGeom>
        </p:spPr>
        <p:txBody>
          <a:bodyPr vert="horz" wrap="square" lIns="0" tIns="12700" rIns="0" bIns="0" rtlCol="0">
            <a:spAutoFit/>
          </a:bodyPr>
          <a:lstStyle/>
          <a:p>
            <a:pPr marL="12700">
              <a:lnSpc>
                <a:spcPts val="1935"/>
              </a:lnSpc>
              <a:spcBef>
                <a:spcPts val="100"/>
              </a:spcBef>
            </a:pPr>
            <a:r>
              <a:rPr sz="1700" spc="-20">
                <a:solidFill>
                  <a:srgbClr val="004386"/>
                </a:solidFill>
                <a:latin typeface="Montserrat" panose="02000505000000020004" pitchFamily="2" charset="77"/>
                <a:cs typeface="Arial"/>
              </a:rPr>
              <a:t>Các cách </a:t>
            </a:r>
            <a:r>
              <a:rPr sz="1700" spc="-20">
                <a:solidFill>
                  <a:srgbClr val="EF3829"/>
                </a:solidFill>
                <a:latin typeface="Montserrat" panose="02000505000000020004" pitchFamily="2" charset="77"/>
                <a:cs typeface="Arial"/>
              </a:rPr>
              <a:t>bảo vệ sức khỏe </a:t>
            </a:r>
            <a:r>
              <a:rPr sz="1700" spc="-20">
                <a:solidFill>
                  <a:srgbClr val="004386"/>
                </a:solidFill>
                <a:latin typeface="Montserrat" panose="02000505000000020004" pitchFamily="2" charset="77"/>
                <a:cs typeface="Arial"/>
              </a:rPr>
              <a:t>trong mùa hè</a:t>
            </a:r>
            <a:endParaRPr sz="1700" spc="-20">
              <a:latin typeface="Montserrat" panose="02000505000000020004" pitchFamily="2" charset="77"/>
              <a:cs typeface="Arial"/>
            </a:endParaRPr>
          </a:p>
          <a:p>
            <a:pPr marL="12700">
              <a:lnSpc>
                <a:spcPts val="5175"/>
              </a:lnSpc>
            </a:pPr>
            <a:r>
              <a:rPr sz="4400" b="1" spc="-20">
                <a:solidFill>
                  <a:srgbClr val="004386"/>
                </a:solidFill>
                <a:latin typeface="Montserrat" panose="02000505000000020004" pitchFamily="2" charset="77"/>
                <a:cs typeface="Arial"/>
              </a:rPr>
              <a:t>Chú ý khi ở dưới nước</a:t>
            </a:r>
            <a:endParaRPr sz="4400" b="1" spc="-20">
              <a:latin typeface="Montserrat" panose="02000505000000020004" pitchFamily="2" charset="77"/>
              <a:cs typeface="Arial"/>
            </a:endParaRPr>
          </a:p>
        </p:txBody>
      </p:sp>
      <p:sp>
        <p:nvSpPr>
          <p:cNvPr id="4" name="object 4"/>
          <p:cNvSpPr txBox="1"/>
          <p:nvPr/>
        </p:nvSpPr>
        <p:spPr>
          <a:xfrm>
            <a:off x="1183362" y="2615344"/>
            <a:ext cx="4237724" cy="2304542"/>
          </a:xfrm>
          <a:prstGeom prst="rect">
            <a:avLst/>
          </a:prstGeom>
        </p:spPr>
        <p:txBody>
          <a:bodyPr vert="horz" wrap="square" lIns="0" tIns="12700" rIns="0" bIns="0" rtlCol="0">
            <a:spAutoFit/>
          </a:bodyPr>
          <a:lstStyle/>
          <a:p>
            <a:pPr marL="12700" marR="178435">
              <a:lnSpc>
                <a:spcPts val="2120"/>
              </a:lnSpc>
              <a:spcAft>
                <a:spcPts val="1800"/>
              </a:spcAft>
            </a:pPr>
            <a:r>
              <a:rPr sz="1600" spc="-20">
                <a:solidFill>
                  <a:srgbClr val="231F20"/>
                </a:solidFill>
                <a:latin typeface="Montserrat Light" pitchFamily="2" charset="77"/>
                <a:cs typeface="Montserrat"/>
              </a:rPr>
              <a:t>Giám sát trẻ em và để mắt đến bạn bè khi bơi và ở gần nước</a:t>
            </a:r>
            <a:endParaRPr sz="1600" spc="-20">
              <a:latin typeface="Montserrat Light" pitchFamily="2" charset="77"/>
              <a:cs typeface="Montserrat"/>
            </a:endParaRPr>
          </a:p>
          <a:p>
            <a:pPr marL="12700" marR="5080">
              <a:lnSpc>
                <a:spcPts val="2120"/>
              </a:lnSpc>
              <a:spcAft>
                <a:spcPts val="1800"/>
              </a:spcAft>
            </a:pPr>
            <a:r>
              <a:rPr sz="1600" spc="-20">
                <a:solidFill>
                  <a:srgbClr val="231F20"/>
                </a:solidFill>
                <a:latin typeface="Montserrat Light" pitchFamily="2" charset="77"/>
                <a:cs typeface="Montserrat"/>
              </a:rPr>
              <a:t>Biết rõ điều kiện và khả năng của bản thân</a:t>
            </a:r>
            <a:r>
              <a:rPr lang="en-AU" sz="1600" spc="-20">
                <a:solidFill>
                  <a:srgbClr val="231F20"/>
                </a:solidFill>
                <a:latin typeface="Montserrat Light" pitchFamily="2" charset="77"/>
                <a:cs typeface="Montserrat"/>
              </a:rPr>
              <a:t> </a:t>
            </a:r>
          </a:p>
          <a:p>
            <a:pPr marL="12700" marR="5080">
              <a:lnSpc>
                <a:spcPts val="2120"/>
              </a:lnSpc>
              <a:spcAft>
                <a:spcPts val="1800"/>
              </a:spcAft>
            </a:pPr>
            <a:r>
              <a:rPr sz="1600" spc="-20">
                <a:solidFill>
                  <a:srgbClr val="231F20"/>
                </a:solidFill>
                <a:latin typeface="Montserrat Light" pitchFamily="2" charset="77"/>
                <a:cs typeface="Montserrat"/>
              </a:rPr>
              <a:t>Bơi theo giới hạn an toàn được đặt ra</a:t>
            </a:r>
            <a:endParaRPr sz="1600" spc="-20">
              <a:latin typeface="Montserrat Light" pitchFamily="2" charset="77"/>
              <a:cs typeface="Montserrat"/>
            </a:endParaRPr>
          </a:p>
          <a:p>
            <a:pPr marL="12700" marR="295275">
              <a:lnSpc>
                <a:spcPts val="2120"/>
              </a:lnSpc>
              <a:spcAft>
                <a:spcPts val="1800"/>
              </a:spcAft>
            </a:pPr>
            <a:r>
              <a:rPr sz="1600" spc="-20">
                <a:solidFill>
                  <a:srgbClr val="231F20"/>
                </a:solidFill>
                <a:latin typeface="Montserrat Light" pitchFamily="2" charset="77"/>
                <a:cs typeface="Montserrat"/>
              </a:rPr>
              <a:t>Biết rõ về những rủi ro khi bơi một mình</a:t>
            </a:r>
            <a:endParaRPr sz="1600" spc="-20">
              <a:latin typeface="Montserrat Light" pitchFamily="2" charset="77"/>
              <a:cs typeface="Montserrat"/>
            </a:endParaRPr>
          </a:p>
        </p:txBody>
      </p:sp>
      <p:pic>
        <p:nvPicPr>
          <p:cNvPr id="58" name="Picture 57">
            <a:extLst>
              <a:ext uri="{FF2B5EF4-FFF2-40B4-BE49-F238E27FC236}">
                <a16:creationId xmlns:a16="http://schemas.microsoft.com/office/drawing/2014/main" id="{7DCEA903-E641-EE49-8FCF-4A41E9D37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59" name="Picture 58" descr="Logo, icon&#10;&#10;Description automatically generated">
            <a:extLst>
              <a:ext uri="{FF2B5EF4-FFF2-40B4-BE49-F238E27FC236}">
                <a16:creationId xmlns:a16="http://schemas.microsoft.com/office/drawing/2014/main" id="{4182EB7E-8B18-0647-8AE3-86DA9D4F9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2639175"/>
            <a:ext cx="347266" cy="308681"/>
          </a:xfrm>
          <a:prstGeom prst="rect">
            <a:avLst/>
          </a:prstGeom>
        </p:spPr>
      </p:pic>
      <p:pic>
        <p:nvPicPr>
          <p:cNvPr id="60" name="Picture 59" descr="Logo, icon&#10;&#10;Description automatically generated">
            <a:extLst>
              <a:ext uri="{FF2B5EF4-FFF2-40B4-BE49-F238E27FC236}">
                <a16:creationId xmlns:a16="http://schemas.microsoft.com/office/drawing/2014/main" id="{92A75520-ED21-6F47-9E4D-77638994E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 y="3393507"/>
            <a:ext cx="347266" cy="308681"/>
          </a:xfrm>
          <a:prstGeom prst="rect">
            <a:avLst/>
          </a:prstGeom>
        </p:spPr>
      </p:pic>
      <p:pic>
        <p:nvPicPr>
          <p:cNvPr id="61" name="Picture 60" descr="Logo, icon&#10;&#10;Description automatically generated">
            <a:extLst>
              <a:ext uri="{FF2B5EF4-FFF2-40B4-BE49-F238E27FC236}">
                <a16:creationId xmlns:a16="http://schemas.microsoft.com/office/drawing/2014/main" id="{F0B39813-9CD6-6745-AA91-CFEA04A17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 y="3900788"/>
            <a:ext cx="347266" cy="308681"/>
          </a:xfrm>
          <a:prstGeom prst="rect">
            <a:avLst/>
          </a:prstGeom>
        </p:spPr>
      </p:pic>
      <p:pic>
        <p:nvPicPr>
          <p:cNvPr id="62" name="Picture 61" descr="Logo, icon&#10;&#10;Description automatically generated">
            <a:extLst>
              <a:ext uri="{FF2B5EF4-FFF2-40B4-BE49-F238E27FC236}">
                <a16:creationId xmlns:a16="http://schemas.microsoft.com/office/drawing/2014/main" id="{784F1DC5-4FB6-A54E-8933-D3637B522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75" y="4384698"/>
            <a:ext cx="347266" cy="308681"/>
          </a:xfrm>
          <a:prstGeom prst="rect">
            <a:avLst/>
          </a:prstGeom>
        </p:spPr>
      </p:pic>
      <p:pic>
        <p:nvPicPr>
          <p:cNvPr id="68" name="Picture 67" descr="Icon&#10;&#10;Description automatically generated">
            <a:extLst>
              <a:ext uri="{FF2B5EF4-FFF2-40B4-BE49-F238E27FC236}">
                <a16:creationId xmlns:a16="http://schemas.microsoft.com/office/drawing/2014/main" id="{F29D430E-FE6A-CD49-AB6C-7923ED351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178" y="2639175"/>
            <a:ext cx="2438400" cy="2641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root rId="13342a5e-076e-4928-8168-fc99ef5563c3">
  <converter client="mstool1 (10.160.96.215)" created="Tue 11-May-2021 08:50:03-05:00" dstFile="9_Play_Your_Part__Be_Summer_Smar_PPT_english.xml" id="637563378039373352" parser="8114b4f2-88fd-4938-827c-bbb6c6c6c6d2" rcvFile="9_Play_Your_Part__Be_Summer_Smar_PPT_english.pptx" server="mstool1.strakertranslations.com (10.160.96.215)" srcFile="9_Play_Your_Part__Be_Summer_Smar_PPT_english.pptx" tags="true">MsoDocApp.Common, Version=1.0.7793.17345, Culture=neutral, PublicKeyToken=null RELEASE Mon 05/03/2021 09:38:11.04</converter>
  <options freeze="false" dummy="false" mark="false" clean="Both3" split="true" lang="vi"/>
</root>
</file>

<file path=customXml/item2.xml><?xml version="1.0" encoding="utf-8"?>
<ct:contentTypeSchema xmlns:ct="http://schemas.microsoft.com/office/2006/metadata/contentType" xmlns:ma="http://schemas.microsoft.com/office/2006/metadata/properties/metaAttributes" ct:_="" ma:_="" ma:contentTypeName="Document" ma:contentTypeID="0x0101002B53DAFEDA23EE429950BE6F5DE758BC" ma:contentTypeVersion="18" ma:contentTypeDescription="Create a new document." ma:contentTypeScope="" ma:versionID="d19409feb7c208785dcacdf86f54305a">
  <xsd:schema xmlns:xsd="http://www.w3.org/2001/XMLSchema" xmlns:xs="http://www.w3.org/2001/XMLSchema" xmlns:p="http://schemas.microsoft.com/office/2006/metadata/properties" xmlns:ns2="c8e60141-e09e-411e-bdce-2c86f27af3d0" xmlns:ns3="a4d7c662-a7cb-458e-a468-fdd8abbd839c" targetNamespace="http://schemas.microsoft.com/office/2006/metadata/properties" ma:root="true" ma:fieldsID="1fef129313ffb925b29ebb3bac73df11" ns2:_="" ns3:_="">
    <xsd:import namespace="c8e60141-e09e-411e-bdce-2c86f27af3d0"/>
    <xsd:import namespace="a4d7c662-a7cb-458e-a468-fdd8abbd8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60141-e09e-411e-bdce-2c86f27af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3d45a2-7b76-4312-aa59-d4ffa5683d7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d7c662-a7cb-458e-a468-fdd8abbd8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4fee49-cc8e-4332-aac3-1498f8fd2ad1}" ma:internalName="TaxCatchAll" ma:showField="CatchAllData" ma:web="a4d7c662-a7cb-458e-a468-fdd8abbd8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8e60141-e09e-411e-bdce-2c86f27af3d0">
      <Terms xmlns="http://schemas.microsoft.com/office/infopath/2007/PartnerControls"/>
    </lcf76f155ced4ddcb4097134ff3c332f>
    <TaxCatchAll xmlns="a4d7c662-a7cb-458e-a468-fdd8abbd839c" xsi:nil="true"/>
  </documentManagement>
</p:properties>
</file>

<file path=customXml/itemProps1.xml><?xml version="1.0" encoding="utf-8"?>
<ds:datastoreItem xmlns:ds="http://schemas.openxmlformats.org/officeDocument/2006/customXml" ds:itemID="{D26AE09A-DB69-4E88-AC82-E7060DFB5B5D}">
  <ds:schemaRefs/>
</ds:datastoreItem>
</file>

<file path=customXml/itemProps2.xml><?xml version="1.0" encoding="utf-8"?>
<ds:datastoreItem xmlns:ds="http://schemas.openxmlformats.org/officeDocument/2006/customXml" ds:itemID="{8F163732-8C98-4D73-AB8B-46BD7B1BFEBB}"/>
</file>

<file path=customXml/itemProps3.xml><?xml version="1.0" encoding="utf-8"?>
<ds:datastoreItem xmlns:ds="http://schemas.openxmlformats.org/officeDocument/2006/customXml" ds:itemID="{D9B38FD6-37C2-4656-B412-5FAD765ACF8C}"/>
</file>

<file path=customXml/itemProps4.xml><?xml version="1.0" encoding="utf-8"?>
<ds:datastoreItem xmlns:ds="http://schemas.openxmlformats.org/officeDocument/2006/customXml" ds:itemID="{100D90B0-5F2E-4D33-8DDB-FD18E4FD54B9}"/>
</file>

<file path=docProps/app.xml><?xml version="1.0" encoding="utf-8"?>
<Properties xmlns="http://schemas.openxmlformats.org/officeDocument/2006/extended-properties" xmlns:vt="http://schemas.openxmlformats.org/officeDocument/2006/docPropsVTypes">
  <Template/>
  <TotalTime>335</TotalTime>
  <Words>864</Words>
  <Application>Microsoft Office PowerPoint</Application>
  <PresentationFormat>Custom</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Calibri</vt:lpstr>
      <vt:lpstr>Montserrat Light</vt:lpstr>
      <vt:lpstr>Montserrat ExtraBold</vt:lpstr>
      <vt:lpstr>Montserrat SemiBold</vt:lpstr>
      <vt:lpstr>Office Theme</vt:lpstr>
      <vt:lpstr>PowerPoint Presentation</vt:lpstr>
      <vt:lpstr>Các bệnh do nhiệt</vt:lpstr>
      <vt:lpstr>LẢ NHIỆT</vt:lpstr>
      <vt:lpstr>Các cách bảo vệ sức khỏe trong mùa hè</vt:lpstr>
      <vt:lpstr>Các cách bảo vệ sức khỏe trong mùa hè Uống đủ nước</vt:lpstr>
      <vt:lpstr>Các cách bảo vệ sức khỏe trong mùa hè Giữ mát cho cơ thể</vt:lpstr>
      <vt:lpstr>Các cách bảo vệ sức khỏe trong mùa hè Chăm sóc người khác</vt:lpstr>
      <vt:lpstr>Các cách bảo vệ sức khỏe trong mùa hè Ô tô "tử thần"</vt:lpstr>
      <vt:lpstr>Các cách bảo vệ sức khỏe trong mùa hè Chú ý khi ở dưới nước</vt:lpstr>
      <vt:lpstr>Ghi nhớ các cách bảo vệ sức khỏe  vào mùa hè này bao gồm:</vt:lpstr>
      <vt:lpstr>Vui chơi trách nhiệm Thông minh đón hè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Agusti</cp:lastModifiedBy>
  <cp:revision>33</cp:revision>
  <dcterms:created xsi:type="dcterms:W3CDTF">2020-12-08T22:07:11Z</dcterms:created>
  <dcterms:modified xsi:type="dcterms:W3CDTF">2021-05-18T11:27:06Z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2020-12-08T00:00:00Z</vt:filetime>
  </property>
  <property fmtid="{D5CDD505-2E9C-101B-9397-08002B2CF9AE}" pid="3" name="Creator">
    <vt:lpwstr>Adobe InDesign 15.0 (Macintosh)</vt:lpwstr>
  </property>
  <property fmtid="{D5CDD505-2E9C-101B-9397-08002B2CF9AE}" pid="4" name="LastSaved">
    <vt:filetime>2020-12-08T00:00:00Z</vt:filetime>
  </property>
  <property fmtid="{D5CDD505-2E9C-101B-9397-08002B2CF9AE}" pid="5" name="ContentTypeId">
    <vt:lpwstr>0x0101002B53DAFEDA23EE429950BE6F5DE758BC</vt:lpwstr>
  </property>
</Properties>
</file>